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4"/>
  </p:notesMasterIdLst>
  <p:sldIdLst>
    <p:sldId id="257" r:id="rId5"/>
    <p:sldId id="358" r:id="rId6"/>
    <p:sldId id="258" r:id="rId7"/>
    <p:sldId id="332" r:id="rId8"/>
    <p:sldId id="312" r:id="rId9"/>
    <p:sldId id="325" r:id="rId10"/>
    <p:sldId id="354" r:id="rId11"/>
    <p:sldId id="359" r:id="rId12"/>
    <p:sldId id="279" r:id="rId13"/>
    <p:sldId id="329" r:id="rId14"/>
    <p:sldId id="343" r:id="rId15"/>
    <p:sldId id="333" r:id="rId16"/>
    <p:sldId id="338" r:id="rId17"/>
    <p:sldId id="310" r:id="rId18"/>
    <p:sldId id="350" r:id="rId19"/>
    <p:sldId id="348" r:id="rId20"/>
    <p:sldId id="355" r:id="rId21"/>
    <p:sldId id="356" r:id="rId22"/>
    <p:sldId id="264" r:id="rId23"/>
    <p:sldId id="334" r:id="rId24"/>
    <p:sldId id="284" r:id="rId25"/>
    <p:sldId id="285" r:id="rId26"/>
    <p:sldId id="272" r:id="rId27"/>
    <p:sldId id="273" r:id="rId28"/>
    <p:sldId id="291" r:id="rId29"/>
    <p:sldId id="276" r:id="rId30"/>
    <p:sldId id="277" r:id="rId31"/>
    <p:sldId id="278" r:id="rId32"/>
    <p:sldId id="353" r:id="rId33"/>
  </p:sldIdLst>
  <p:sldSz cx="12192000" cy="6858000"/>
  <p:notesSz cx="6807200"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D91D3B04-5115-A05E-949A-EE41FDCB1CDE}" name="Verity Barritt" initials="VB" userId="S::VBarritt@petracapital.com.au::35a2d465-bbb4-4533-93c2-665580f126e2" providerId="AD"/>
  <p188:author id="{5994D72A-7984-7BA3-DF0E-58E12B2C24C2}" name="Grant Haywood" initials="GH" userId="S::grant.haywood@horizonminerals.com.au::4012d094-35ef-49f8-afd4-6cc59048d363" providerId="AD"/>
  <p188:author id="{77BCD42D-45FE-A613-E070-5B025E95006F}" name="michael.vaughan@fivemark.com.au" initials="mi" userId="S::urn:spo:guest#michael.vaughan@fivemark.com.au::" providerId="AD"/>
  <p188:author id="{7C658462-8005-2EBF-2435-3F4426E1D3D7}" name="Brendan Shalders" initials="" userId="S::brendan.shalders@horizonminerals.com.au::2852bcfb-e406-4723-8464-1062b6533ac9" providerId="AD"/>
  <p188:author id="{5EDBD48A-5E3E-D5C7-6CC3-C0D505B1CD1B}" name="Isabel Macchia" initials="IM" userId="S::isabel.macchia@horizonminerals.com.au::77711d6d-32b4-4127-a0b3-cac6a9b179ec" providerId="AD"/>
  <p188:author id="{76C3CD99-C5BF-E16D-25F8-AD10618CC9E3}" name="Christian Price" initials="CP" userId="S::christian.price@horizonminerals.com.au::c0dade69-ac47-47f5-8109-9b032530c6af" providerId="AD"/>
  <p188:author id="{C5B280C6-6E47-6076-C00A-3CBAE74A0C8C}" name="Christian Price" initials="CP" userId="Uqk+J7getum8pM44QTcqjUxD5xsgdLbCtasBXfDq87Q=" providerId="None"/>
  <p188:author id="{FBB3E3C6-68B9-FD9B-A909-B69E04E1847D}" name="Michael Vaughan" initials="MV" userId="d36ffb051eed916d" providerId="Windows Live"/>
  <p188:author id="{2D5185DA-115C-B836-D894-0D5290C2A8A6}" name="Guest User" initials="GU" userId="S::urn:spo:tenantanon#448f4a40-142d-4c86-98f2-5093e54226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4426"/>
    <a:srgbClr val="E05425"/>
    <a:srgbClr val="E85A24"/>
    <a:srgbClr val="D44926"/>
    <a:srgbClr val="B73026"/>
    <a:srgbClr val="C33A26"/>
    <a:srgbClr val="D64B26"/>
    <a:srgbClr val="E45725"/>
    <a:srgbClr val="E15425"/>
    <a:srgbClr val="0892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A981E9-BF9E-3BC5-DB76-1D3D6653E0CE}" v="5" dt="2026-04-14T12:27:57.033"/>
    <p1510:client id="{5CE17255-07CD-CCD3-DAE7-1D58AA1D0D77}" v="10" dt="2026-04-14T07:32:10.017"/>
    <p1510:client id="{8122BEAB-DD4A-4461-8C50-D29DDBB1975F}" v="87" dt="2026-04-14T09:16:25.195"/>
    <p1510:client id="{8A7F46D3-687E-4870-BA41-DF3E7F94B9FA}" v="1" dt="2026-04-14T12:30:38.384"/>
    <p1510:client id="{94336FA3-EF11-4DBE-A9FF-A8A5FD080519}" v="1" dt="2026-04-14T06:40:39.580"/>
    <p1510:client id="{F55FFD45-D581-0FD0-5303-F7E645602BCD}" v="1" dt="2026-04-14T06:59:31.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101" y="3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C:\Users\chris\Dropbox\Clients\HRZ\Presentations\HRZ%20Share%20Price%20Chart.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fariz.bustillo\Desktop\HRZ\LOM%20Model\Black%20Swan%20Project\HRZ%20Black%20Swan%20PFS_09.02%20-%20Final.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935938658924191"/>
          <c:y val="0.21796652176841685"/>
          <c:w val="0.52494953830502655"/>
          <c:h val="0.74101859312477747"/>
        </c:manualLayout>
      </c:layout>
      <c:doughnutChart>
        <c:varyColors val="1"/>
        <c:ser>
          <c:idx val="0"/>
          <c:order val="0"/>
          <c:tx>
            <c:strRef>
              <c:f>Sheet1!$B$1</c:f>
              <c:strCache>
                <c:ptCount val="1"/>
                <c:pt idx="0">
                  <c:v>Sales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C25B-4286-BCF1-221E4692E6DE}"/>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25B-4286-BCF1-221E4692E6DE}"/>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C25B-4286-BCF1-221E4692E6DE}"/>
              </c:ext>
            </c:extLst>
          </c:dPt>
          <c:dPt>
            <c:idx val="3"/>
            <c:bubble3D val="0"/>
            <c:spPr>
              <a:solidFill>
                <a:schemeClr val="accent1"/>
              </a:solidFill>
              <a:ln w="19050">
                <a:solidFill>
                  <a:schemeClr val="lt1"/>
                </a:solidFill>
              </a:ln>
              <a:effectLst/>
            </c:spPr>
            <c:extLst>
              <c:ext xmlns:c16="http://schemas.microsoft.com/office/drawing/2014/chart" uri="{C3380CC4-5D6E-409C-BE32-E72D297353CC}">
                <c16:uniqueId val="{00000007-C25B-4286-BCF1-221E4692E6DE}"/>
              </c:ext>
            </c:extLst>
          </c:dPt>
          <c:cat>
            <c:strRef>
              <c:f>Sheet1!$A$2:$A$5</c:f>
              <c:strCache>
                <c:ptCount val="4"/>
                <c:pt idx="0">
                  <c:v>Directors and Management </c:v>
                </c:pt>
                <c:pt idx="1">
                  <c:v>Institutions</c:v>
                </c:pt>
                <c:pt idx="2">
                  <c:v>Golden Crane/ Add New Energy Investment</c:v>
                </c:pt>
                <c:pt idx="3">
                  <c:v>HNW, Retail and Others</c:v>
                </c:pt>
              </c:strCache>
            </c:strRef>
          </c:cat>
          <c:val>
            <c:numRef>
              <c:f>Sheet1!$B$2:$B$5</c:f>
              <c:numCache>
                <c:formatCode>General</c:formatCode>
                <c:ptCount val="4"/>
                <c:pt idx="0">
                  <c:v>5</c:v>
                </c:pt>
                <c:pt idx="1">
                  <c:v>25</c:v>
                </c:pt>
                <c:pt idx="2">
                  <c:v>19</c:v>
                </c:pt>
                <c:pt idx="3">
                  <c:v>51</c:v>
                </c:pt>
              </c:numCache>
            </c:numRef>
          </c:val>
          <c:extLst>
            <c:ext xmlns:c16="http://schemas.microsoft.com/office/drawing/2014/chart" uri="{C3380CC4-5D6E-409C-BE32-E72D297353CC}">
              <c16:uniqueId val="{00000008-C25B-4286-BCF1-221E4692E6D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layout>
        <c:manualLayout>
          <c:xMode val="edge"/>
          <c:yMode val="edge"/>
          <c:x val="0"/>
          <c:y val="0.18242000684660378"/>
          <c:w val="0.55632910719286821"/>
          <c:h val="0.7955772046848486"/>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2657759263574104E-2"/>
          <c:y val="8.0990965238256107E-2"/>
          <c:w val="0.83583068940445504"/>
          <c:h val="0.8206141559037794"/>
        </c:manualLayout>
      </c:layout>
      <c:barChart>
        <c:barDir val="col"/>
        <c:grouping val="clustered"/>
        <c:varyColors val="0"/>
        <c:ser>
          <c:idx val="1"/>
          <c:order val="1"/>
          <c:tx>
            <c:strRef>
              <c:f>Sheet1!$E$1</c:f>
              <c:strCache>
                <c:ptCount val="1"/>
                <c:pt idx="0">
                  <c:v>Volume</c:v>
                </c:pt>
              </c:strCache>
            </c:strRef>
          </c:tx>
          <c:spPr>
            <a:solidFill>
              <a:srgbClr val="B62F26"/>
            </a:solidFill>
            <a:ln>
              <a:noFill/>
            </a:ln>
            <a:effectLst/>
          </c:spPr>
          <c:invertIfNegative val="0"/>
          <c:val>
            <c:numRef>
              <c:f>Sheet1!$E$2:$E$295</c:f>
              <c:numCache>
                <c:formatCode>_-* #,##0_-;\-* #,##0_-;_-* "-"??_-;_-@_-</c:formatCode>
                <c:ptCount val="294"/>
                <c:pt idx="0">
                  <c:v>545258</c:v>
                </c:pt>
                <c:pt idx="1">
                  <c:v>1661234</c:v>
                </c:pt>
                <c:pt idx="2">
                  <c:v>386907</c:v>
                </c:pt>
                <c:pt idx="3">
                  <c:v>755767</c:v>
                </c:pt>
                <c:pt idx="4">
                  <c:v>473396</c:v>
                </c:pt>
                <c:pt idx="5">
                  <c:v>920549</c:v>
                </c:pt>
                <c:pt idx="6">
                  <c:v>17403330</c:v>
                </c:pt>
                <c:pt idx="7">
                  <c:v>1581082</c:v>
                </c:pt>
                <c:pt idx="8">
                  <c:v>436332</c:v>
                </c:pt>
                <c:pt idx="9">
                  <c:v>786470</c:v>
                </c:pt>
                <c:pt idx="10">
                  <c:v>797363</c:v>
                </c:pt>
                <c:pt idx="11">
                  <c:v>945048</c:v>
                </c:pt>
                <c:pt idx="12">
                  <c:v>1790773</c:v>
                </c:pt>
                <c:pt idx="13">
                  <c:v>1183565</c:v>
                </c:pt>
                <c:pt idx="14">
                  <c:v>446158</c:v>
                </c:pt>
                <c:pt idx="15">
                  <c:v>857612</c:v>
                </c:pt>
                <c:pt idx="16">
                  <c:v>1205613</c:v>
                </c:pt>
                <c:pt idx="17">
                  <c:v>1038390</c:v>
                </c:pt>
                <c:pt idx="18">
                  <c:v>564093</c:v>
                </c:pt>
                <c:pt idx="19">
                  <c:v>443190</c:v>
                </c:pt>
                <c:pt idx="20">
                  <c:v>760127</c:v>
                </c:pt>
                <c:pt idx="21">
                  <c:v>1848237</c:v>
                </c:pt>
                <c:pt idx="22">
                  <c:v>2018226</c:v>
                </c:pt>
                <c:pt idx="23">
                  <c:v>1196342</c:v>
                </c:pt>
                <c:pt idx="24">
                  <c:v>1994206</c:v>
                </c:pt>
                <c:pt idx="25">
                  <c:v>1089924</c:v>
                </c:pt>
                <c:pt idx="26">
                  <c:v>1183323</c:v>
                </c:pt>
                <c:pt idx="27">
                  <c:v>2691619</c:v>
                </c:pt>
                <c:pt idx="28">
                  <c:v>1327402</c:v>
                </c:pt>
                <c:pt idx="29">
                  <c:v>779550</c:v>
                </c:pt>
                <c:pt idx="30">
                  <c:v>642954</c:v>
                </c:pt>
                <c:pt idx="31">
                  <c:v>554107</c:v>
                </c:pt>
                <c:pt idx="32">
                  <c:v>1130933</c:v>
                </c:pt>
                <c:pt idx="33">
                  <c:v>1582950</c:v>
                </c:pt>
                <c:pt idx="34">
                  <c:v>0</c:v>
                </c:pt>
                <c:pt idx="35">
                  <c:v>0</c:v>
                </c:pt>
                <c:pt idx="36">
                  <c:v>296119</c:v>
                </c:pt>
                <c:pt idx="37">
                  <c:v>527204</c:v>
                </c:pt>
                <c:pt idx="38">
                  <c:v>527449</c:v>
                </c:pt>
                <c:pt idx="39">
                  <c:v>919240</c:v>
                </c:pt>
                <c:pt idx="40">
                  <c:v>604318</c:v>
                </c:pt>
                <c:pt idx="41">
                  <c:v>351754</c:v>
                </c:pt>
                <c:pt idx="42">
                  <c:v>1245392</c:v>
                </c:pt>
                <c:pt idx="43">
                  <c:v>1645700</c:v>
                </c:pt>
                <c:pt idx="44">
                  <c:v>618297</c:v>
                </c:pt>
                <c:pt idx="45">
                  <c:v>1064474</c:v>
                </c:pt>
                <c:pt idx="46">
                  <c:v>2187101</c:v>
                </c:pt>
                <c:pt idx="47">
                  <c:v>1583241</c:v>
                </c:pt>
                <c:pt idx="48">
                  <c:v>2787310</c:v>
                </c:pt>
                <c:pt idx="49">
                  <c:v>2314440</c:v>
                </c:pt>
                <c:pt idx="50">
                  <c:v>1235266</c:v>
                </c:pt>
                <c:pt idx="51">
                  <c:v>1498686</c:v>
                </c:pt>
                <c:pt idx="52">
                  <c:v>945178</c:v>
                </c:pt>
                <c:pt idx="53">
                  <c:v>2163402</c:v>
                </c:pt>
                <c:pt idx="54">
                  <c:v>1714919</c:v>
                </c:pt>
                <c:pt idx="55">
                  <c:v>776219</c:v>
                </c:pt>
                <c:pt idx="56">
                  <c:v>635163</c:v>
                </c:pt>
                <c:pt idx="57">
                  <c:v>705702</c:v>
                </c:pt>
                <c:pt idx="58">
                  <c:v>531058</c:v>
                </c:pt>
                <c:pt idx="59">
                  <c:v>660677</c:v>
                </c:pt>
                <c:pt idx="60">
                  <c:v>769169</c:v>
                </c:pt>
                <c:pt idx="61">
                  <c:v>875854</c:v>
                </c:pt>
                <c:pt idx="62">
                  <c:v>615562</c:v>
                </c:pt>
                <c:pt idx="63">
                  <c:v>462722</c:v>
                </c:pt>
                <c:pt idx="64">
                  <c:v>729134</c:v>
                </c:pt>
                <c:pt idx="65">
                  <c:v>607846</c:v>
                </c:pt>
                <c:pt idx="66">
                  <c:v>2001609</c:v>
                </c:pt>
                <c:pt idx="67">
                  <c:v>951512</c:v>
                </c:pt>
                <c:pt idx="68">
                  <c:v>850021</c:v>
                </c:pt>
                <c:pt idx="69">
                  <c:v>1403320</c:v>
                </c:pt>
                <c:pt idx="70">
                  <c:v>449752</c:v>
                </c:pt>
                <c:pt idx="71">
                  <c:v>1002467</c:v>
                </c:pt>
                <c:pt idx="72">
                  <c:v>1674025</c:v>
                </c:pt>
                <c:pt idx="73">
                  <c:v>1558685</c:v>
                </c:pt>
                <c:pt idx="74">
                  <c:v>428502</c:v>
                </c:pt>
                <c:pt idx="75">
                  <c:v>221340</c:v>
                </c:pt>
                <c:pt idx="76">
                  <c:v>124713</c:v>
                </c:pt>
                <c:pt idx="77">
                  <c:v>505904</c:v>
                </c:pt>
                <c:pt idx="78">
                  <c:v>173658</c:v>
                </c:pt>
                <c:pt idx="79">
                  <c:v>52690</c:v>
                </c:pt>
                <c:pt idx="80">
                  <c:v>228761</c:v>
                </c:pt>
                <c:pt idx="81">
                  <c:v>594186</c:v>
                </c:pt>
                <c:pt idx="82">
                  <c:v>319086.40000000002</c:v>
                </c:pt>
                <c:pt idx="83">
                  <c:v>364841</c:v>
                </c:pt>
                <c:pt idx="84">
                  <c:v>328183.66666666669</c:v>
                </c:pt>
                <c:pt idx="85">
                  <c:v>219772.66666666666</c:v>
                </c:pt>
                <c:pt idx="86">
                  <c:v>220496.4</c:v>
                </c:pt>
                <c:pt idx="87">
                  <c:v>371264</c:v>
                </c:pt>
                <c:pt idx="88">
                  <c:v>274131.66666666669</c:v>
                </c:pt>
                <c:pt idx="89">
                  <c:v>344543</c:v>
                </c:pt>
                <c:pt idx="90">
                  <c:v>1245446.6666666667</c:v>
                </c:pt>
                <c:pt idx="91">
                  <c:v>1793874.6666666667</c:v>
                </c:pt>
                <c:pt idx="92">
                  <c:v>1005418</c:v>
                </c:pt>
                <c:pt idx="93">
                  <c:v>2542299.3333333335</c:v>
                </c:pt>
                <c:pt idx="94">
                  <c:v>1331413.3333333333</c:v>
                </c:pt>
                <c:pt idx="95">
                  <c:v>762535.33333333337</c:v>
                </c:pt>
                <c:pt idx="96">
                  <c:v>789756.66666666663</c:v>
                </c:pt>
                <c:pt idx="97">
                  <c:v>998094</c:v>
                </c:pt>
                <c:pt idx="98">
                  <c:v>2209425.3333333335</c:v>
                </c:pt>
                <c:pt idx="99">
                  <c:v>1918932</c:v>
                </c:pt>
                <c:pt idx="100">
                  <c:v>2205162.6666666665</c:v>
                </c:pt>
                <c:pt idx="101">
                  <c:v>1366844.6666666667</c:v>
                </c:pt>
                <c:pt idx="102">
                  <c:v>1344063.3333333333</c:v>
                </c:pt>
                <c:pt idx="103">
                  <c:v>435130.66666666669</c:v>
                </c:pt>
                <c:pt idx="104">
                  <c:v>1109008.6666666667</c:v>
                </c:pt>
                <c:pt idx="105">
                  <c:v>3100882</c:v>
                </c:pt>
                <c:pt idx="106">
                  <c:v>411103.26666666666</c:v>
                </c:pt>
                <c:pt idx="107">
                  <c:v>1628078.6666666667</c:v>
                </c:pt>
                <c:pt idx="108">
                  <c:v>1188169.3333333333</c:v>
                </c:pt>
                <c:pt idx="109">
                  <c:v>1006462</c:v>
                </c:pt>
                <c:pt idx="110">
                  <c:v>1030620</c:v>
                </c:pt>
                <c:pt idx="111">
                  <c:v>3062364.6666666665</c:v>
                </c:pt>
                <c:pt idx="112">
                  <c:v>588790.66666666663</c:v>
                </c:pt>
                <c:pt idx="113">
                  <c:v>497845.8</c:v>
                </c:pt>
                <c:pt idx="114">
                  <c:v>365183.4</c:v>
                </c:pt>
                <c:pt idx="115">
                  <c:v>875910.66666666663</c:v>
                </c:pt>
                <c:pt idx="116">
                  <c:v>635399.26666666672</c:v>
                </c:pt>
                <c:pt idx="117">
                  <c:v>700394</c:v>
                </c:pt>
                <c:pt idx="118">
                  <c:v>1254816</c:v>
                </c:pt>
                <c:pt idx="119">
                  <c:v>759301.33333333337</c:v>
                </c:pt>
                <c:pt idx="120">
                  <c:v>1191460</c:v>
                </c:pt>
                <c:pt idx="121">
                  <c:v>630729</c:v>
                </c:pt>
                <c:pt idx="122">
                  <c:v>554540.19999999995</c:v>
                </c:pt>
                <c:pt idx="123">
                  <c:v>776131.33333333337</c:v>
                </c:pt>
                <c:pt idx="124">
                  <c:v>720577.33333333337</c:v>
                </c:pt>
                <c:pt idx="125">
                  <c:v>1217017.3333333333</c:v>
                </c:pt>
                <c:pt idx="126">
                  <c:v>513598.6</c:v>
                </c:pt>
                <c:pt idx="127">
                  <c:v>1447123.3333333333</c:v>
                </c:pt>
                <c:pt idx="128">
                  <c:v>907275.33333333337</c:v>
                </c:pt>
                <c:pt idx="129">
                  <c:v>1287525.3333333333</c:v>
                </c:pt>
                <c:pt idx="130">
                  <c:v>492252.86666666664</c:v>
                </c:pt>
                <c:pt idx="131">
                  <c:v>962939.33333333337</c:v>
                </c:pt>
                <c:pt idx="132">
                  <c:v>1085767.3333333333</c:v>
                </c:pt>
                <c:pt idx="133">
                  <c:v>495727.86666666664</c:v>
                </c:pt>
                <c:pt idx="134">
                  <c:v>838154.66666666663</c:v>
                </c:pt>
                <c:pt idx="135">
                  <c:v>548301.80000000005</c:v>
                </c:pt>
                <c:pt idx="136">
                  <c:v>828032.66666666663</c:v>
                </c:pt>
                <c:pt idx="137">
                  <c:v>654275.46666666667</c:v>
                </c:pt>
                <c:pt idx="138">
                  <c:v>185966.73333333334</c:v>
                </c:pt>
                <c:pt idx="139">
                  <c:v>849077.33333333337</c:v>
                </c:pt>
                <c:pt idx="140">
                  <c:v>509350.93333333335</c:v>
                </c:pt>
                <c:pt idx="141">
                  <c:v>655140.1333333333</c:v>
                </c:pt>
                <c:pt idx="142">
                  <c:v>598942.19999999995</c:v>
                </c:pt>
                <c:pt idx="143">
                  <c:v>746894.66666666663</c:v>
                </c:pt>
                <c:pt idx="144">
                  <c:v>418288.4</c:v>
                </c:pt>
                <c:pt idx="145">
                  <c:v>302791.06666666665</c:v>
                </c:pt>
                <c:pt idx="146">
                  <c:v>799656</c:v>
                </c:pt>
                <c:pt idx="147">
                  <c:v>254144.4</c:v>
                </c:pt>
                <c:pt idx="148">
                  <c:v>386352.2</c:v>
                </c:pt>
                <c:pt idx="149">
                  <c:v>391258.66666666669</c:v>
                </c:pt>
                <c:pt idx="150">
                  <c:v>1135001.3333333333</c:v>
                </c:pt>
                <c:pt idx="151">
                  <c:v>583697.6</c:v>
                </c:pt>
                <c:pt idx="152">
                  <c:v>747058.66666666663</c:v>
                </c:pt>
                <c:pt idx="153">
                  <c:v>80305.666666666672</c:v>
                </c:pt>
                <c:pt idx="154">
                  <c:v>256121.4</c:v>
                </c:pt>
                <c:pt idx="155">
                  <c:v>310069.59999999998</c:v>
                </c:pt>
                <c:pt idx="156">
                  <c:v>412358.86666666664</c:v>
                </c:pt>
                <c:pt idx="157">
                  <c:v>340660.8</c:v>
                </c:pt>
                <c:pt idx="158">
                  <c:v>307612.73333333334</c:v>
                </c:pt>
                <c:pt idx="159">
                  <c:v>168859.46666666667</c:v>
                </c:pt>
                <c:pt idx="160">
                  <c:v>497774.66666666669</c:v>
                </c:pt>
                <c:pt idx="161">
                  <c:v>571296.19999999995</c:v>
                </c:pt>
                <c:pt idx="162">
                  <c:v>250035.4</c:v>
                </c:pt>
                <c:pt idx="163">
                  <c:v>117399.26666666666</c:v>
                </c:pt>
                <c:pt idx="164">
                  <c:v>388476.66666666669</c:v>
                </c:pt>
                <c:pt idx="165">
                  <c:v>101104.86666666667</c:v>
                </c:pt>
                <c:pt idx="166">
                  <c:v>291895.59999999998</c:v>
                </c:pt>
                <c:pt idx="167">
                  <c:v>203832.93333333332</c:v>
                </c:pt>
                <c:pt idx="168">
                  <c:v>509857.33333333331</c:v>
                </c:pt>
                <c:pt idx="169">
                  <c:v>183679</c:v>
                </c:pt>
                <c:pt idx="170">
                  <c:v>595557.6</c:v>
                </c:pt>
                <c:pt idx="171">
                  <c:v>356149.86666666664</c:v>
                </c:pt>
                <c:pt idx="172">
                  <c:v>1442896</c:v>
                </c:pt>
                <c:pt idx="173">
                  <c:v>479101.26666666666</c:v>
                </c:pt>
                <c:pt idx="174">
                  <c:v>521836.53333333333</c:v>
                </c:pt>
                <c:pt idx="175">
                  <c:v>144045.79999999999</c:v>
                </c:pt>
                <c:pt idx="176">
                  <c:v>390918.86666666664</c:v>
                </c:pt>
                <c:pt idx="177">
                  <c:v>436471.2</c:v>
                </c:pt>
                <c:pt idx="178">
                  <c:v>300013.93333333335</c:v>
                </c:pt>
                <c:pt idx="179">
                  <c:v>274553.13333333336</c:v>
                </c:pt>
                <c:pt idx="180">
                  <c:v>875540</c:v>
                </c:pt>
                <c:pt idx="181">
                  <c:v>928023.33333333337</c:v>
                </c:pt>
                <c:pt idx="182">
                  <c:v>411537.2</c:v>
                </c:pt>
                <c:pt idx="183">
                  <c:v>534167.06666666665</c:v>
                </c:pt>
                <c:pt idx="184">
                  <c:v>389336.46666666667</c:v>
                </c:pt>
                <c:pt idx="185">
                  <c:v>170233.13333333333</c:v>
                </c:pt>
                <c:pt idx="186">
                  <c:v>292071.2</c:v>
                </c:pt>
                <c:pt idx="187">
                  <c:v>303015.2</c:v>
                </c:pt>
                <c:pt idx="188">
                  <c:v>136474.46666666667</c:v>
                </c:pt>
                <c:pt idx="189">
                  <c:v>165546.33333333334</c:v>
                </c:pt>
                <c:pt idx="190">
                  <c:v>298579.40000000002</c:v>
                </c:pt>
                <c:pt idx="191">
                  <c:v>298744.40000000002</c:v>
                </c:pt>
                <c:pt idx="192">
                  <c:v>195939.6</c:v>
                </c:pt>
                <c:pt idx="193">
                  <c:v>92213.133333333331</c:v>
                </c:pt>
                <c:pt idx="194">
                  <c:v>235014.39999999999</c:v>
                </c:pt>
                <c:pt idx="195">
                  <c:v>188712.4</c:v>
                </c:pt>
                <c:pt idx="196">
                  <c:v>106848.93333333333</c:v>
                </c:pt>
                <c:pt idx="197">
                  <c:v>313361.33333333331</c:v>
                </c:pt>
                <c:pt idx="198">
                  <c:v>450713.8</c:v>
                </c:pt>
                <c:pt idx="199">
                  <c:v>358072.4</c:v>
                </c:pt>
                <c:pt idx="200">
                  <c:v>541971</c:v>
                </c:pt>
                <c:pt idx="201">
                  <c:v>687326</c:v>
                </c:pt>
                <c:pt idx="202">
                  <c:v>493723.06666666665</c:v>
                </c:pt>
                <c:pt idx="203">
                  <c:v>495886.33333333331</c:v>
                </c:pt>
                <c:pt idx="204">
                  <c:v>572302.6</c:v>
                </c:pt>
                <c:pt idx="205">
                  <c:v>314036.13333333336</c:v>
                </c:pt>
                <c:pt idx="206">
                  <c:v>467504.33333333331</c:v>
                </c:pt>
                <c:pt idx="207">
                  <c:v>653670.19999999995</c:v>
                </c:pt>
                <c:pt idx="208">
                  <c:v>1006770.6666666666</c:v>
                </c:pt>
                <c:pt idx="209">
                  <c:v>1392125.3333333333</c:v>
                </c:pt>
                <c:pt idx="210">
                  <c:v>257733.46666666667</c:v>
                </c:pt>
                <c:pt idx="211">
                  <c:v>682918.66666666663</c:v>
                </c:pt>
                <c:pt idx="212">
                  <c:v>661529.8666666667</c:v>
                </c:pt>
                <c:pt idx="213">
                  <c:v>879560.66666666663</c:v>
                </c:pt>
                <c:pt idx="214">
                  <c:v>467211.53333333333</c:v>
                </c:pt>
                <c:pt idx="215">
                  <c:v>795444.66666666663</c:v>
                </c:pt>
                <c:pt idx="216">
                  <c:v>468501.93333333335</c:v>
                </c:pt>
                <c:pt idx="217">
                  <c:v>268444.73333333334</c:v>
                </c:pt>
                <c:pt idx="218">
                  <c:v>498366.46666666667</c:v>
                </c:pt>
                <c:pt idx="219">
                  <c:v>332306.86666666664</c:v>
                </c:pt>
                <c:pt idx="220">
                  <c:v>685594.66666666663</c:v>
                </c:pt>
                <c:pt idx="221">
                  <c:v>1267590.6666666667</c:v>
                </c:pt>
                <c:pt idx="222">
                  <c:v>0</c:v>
                </c:pt>
                <c:pt idx="223">
                  <c:v>0</c:v>
                </c:pt>
                <c:pt idx="224">
                  <c:v>151417.13333333333</c:v>
                </c:pt>
                <c:pt idx="225">
                  <c:v>126889.60000000001</c:v>
                </c:pt>
                <c:pt idx="226">
                  <c:v>476030.8</c:v>
                </c:pt>
                <c:pt idx="227">
                  <c:v>292282.40000000002</c:v>
                </c:pt>
                <c:pt idx="228">
                  <c:v>319684.46666666667</c:v>
                </c:pt>
                <c:pt idx="229">
                  <c:v>230130.4</c:v>
                </c:pt>
                <c:pt idx="230">
                  <c:v>652958.46666666667</c:v>
                </c:pt>
                <c:pt idx="231">
                  <c:v>233469.66666666666</c:v>
                </c:pt>
                <c:pt idx="232">
                  <c:v>281217.8</c:v>
                </c:pt>
                <c:pt idx="233">
                  <c:v>306880.8</c:v>
                </c:pt>
                <c:pt idx="234">
                  <c:v>334526.2</c:v>
                </c:pt>
                <c:pt idx="235">
                  <c:v>251792.8</c:v>
                </c:pt>
                <c:pt idx="236">
                  <c:v>80231.133333333331</c:v>
                </c:pt>
                <c:pt idx="237">
                  <c:v>534700.33333333337</c:v>
                </c:pt>
                <c:pt idx="238">
                  <c:v>592804</c:v>
                </c:pt>
                <c:pt idx="239">
                  <c:v>602127.4</c:v>
                </c:pt>
                <c:pt idx="240">
                  <c:v>295392.33333333331</c:v>
                </c:pt>
                <c:pt idx="241">
                  <c:v>508033.26666666666</c:v>
                </c:pt>
                <c:pt idx="242">
                  <c:v>312538.26666666666</c:v>
                </c:pt>
                <c:pt idx="243">
                  <c:v>797479.33333333337</c:v>
                </c:pt>
                <c:pt idx="244">
                  <c:v>608951.33333333337</c:v>
                </c:pt>
                <c:pt idx="245">
                  <c:v>329475.86666666664</c:v>
                </c:pt>
                <c:pt idx="246">
                  <c:v>361544.6</c:v>
                </c:pt>
                <c:pt idx="247">
                  <c:v>537178.8666666667</c:v>
                </c:pt>
                <c:pt idx="248">
                  <c:v>443419.13333333336</c:v>
                </c:pt>
                <c:pt idx="249">
                  <c:v>516412.53333333333</c:v>
                </c:pt>
                <c:pt idx="250">
                  <c:v>442738.13333333336</c:v>
                </c:pt>
                <c:pt idx="251">
                  <c:v>244753.46666666667</c:v>
                </c:pt>
                <c:pt idx="252">
                  <c:v>290686.53333333333</c:v>
                </c:pt>
                <c:pt idx="253">
                  <c:v>1360344.6666666667</c:v>
                </c:pt>
                <c:pt idx="254">
                  <c:v>480654.93333333335</c:v>
                </c:pt>
                <c:pt idx="255">
                  <c:v>267763.66666666669</c:v>
                </c:pt>
                <c:pt idx="256">
                  <c:v>213408.13333333333</c:v>
                </c:pt>
                <c:pt idx="257">
                  <c:v>166347.06666666668</c:v>
                </c:pt>
                <c:pt idx="258">
                  <c:v>1320810.6666666667</c:v>
                </c:pt>
                <c:pt idx="259">
                  <c:v>517202.33333333331</c:v>
                </c:pt>
                <c:pt idx="260">
                  <c:v>322047</c:v>
                </c:pt>
                <c:pt idx="261">
                  <c:v>233206.26666666666</c:v>
                </c:pt>
                <c:pt idx="262">
                  <c:v>145977.79999999999</c:v>
                </c:pt>
                <c:pt idx="263">
                  <c:v>298869.40000000002</c:v>
                </c:pt>
                <c:pt idx="264">
                  <c:v>357184.06666666665</c:v>
                </c:pt>
                <c:pt idx="265">
                  <c:v>557257.73333333328</c:v>
                </c:pt>
                <c:pt idx="266">
                  <c:v>226119.2</c:v>
                </c:pt>
                <c:pt idx="267">
                  <c:v>378619.2</c:v>
                </c:pt>
                <c:pt idx="268">
                  <c:v>558990.19999999995</c:v>
                </c:pt>
                <c:pt idx="269">
                  <c:v>671350</c:v>
                </c:pt>
                <c:pt idx="270">
                  <c:v>205591</c:v>
                </c:pt>
                <c:pt idx="271">
                  <c:v>325765.8</c:v>
                </c:pt>
                <c:pt idx="272">
                  <c:v>855572.66666666663</c:v>
                </c:pt>
                <c:pt idx="273">
                  <c:v>246039.6</c:v>
                </c:pt>
                <c:pt idx="274">
                  <c:v>412992.13333333336</c:v>
                </c:pt>
                <c:pt idx="275">
                  <c:v>305944.73333333334</c:v>
                </c:pt>
                <c:pt idx="276">
                  <c:v>177033.2</c:v>
                </c:pt>
                <c:pt idx="277">
                  <c:v>307229.46666666667</c:v>
                </c:pt>
                <c:pt idx="278">
                  <c:v>191556</c:v>
                </c:pt>
                <c:pt idx="279">
                  <c:v>401477.86666666664</c:v>
                </c:pt>
                <c:pt idx="280">
                  <c:v>373057.53333333333</c:v>
                </c:pt>
                <c:pt idx="281">
                  <c:v>351236.06666666665</c:v>
                </c:pt>
                <c:pt idx="282">
                  <c:v>497201</c:v>
                </c:pt>
                <c:pt idx="283">
                  <c:v>484427.06666666665</c:v>
                </c:pt>
                <c:pt idx="284">
                  <c:v>384347.93333333335</c:v>
                </c:pt>
                <c:pt idx="285">
                  <c:v>1474210</c:v>
                </c:pt>
                <c:pt idx="286">
                  <c:v>742288</c:v>
                </c:pt>
                <c:pt idx="287">
                  <c:v>667398.66666666663</c:v>
                </c:pt>
                <c:pt idx="288">
                  <c:v>960612</c:v>
                </c:pt>
                <c:pt idx="289">
                  <c:v>1010576.6666666666</c:v>
                </c:pt>
                <c:pt idx="290">
                  <c:v>1027592</c:v>
                </c:pt>
                <c:pt idx="291">
                  <c:v>1342114.6666666667</c:v>
                </c:pt>
                <c:pt idx="292">
                  <c:v>560492.26666666672</c:v>
                </c:pt>
                <c:pt idx="293">
                  <c:v>562246.40000000002</c:v>
                </c:pt>
              </c:numCache>
            </c:numRef>
          </c:val>
          <c:extLst>
            <c:ext xmlns:c16="http://schemas.microsoft.com/office/drawing/2014/chart" uri="{C3380CC4-5D6E-409C-BE32-E72D297353CC}">
              <c16:uniqueId val="{00000000-926B-4868-A3A7-9B2CBF7842F0}"/>
            </c:ext>
          </c:extLst>
        </c:ser>
        <c:dLbls>
          <c:showLegendKey val="0"/>
          <c:showVal val="0"/>
          <c:showCatName val="0"/>
          <c:showSerName val="0"/>
          <c:showPercent val="0"/>
          <c:showBubbleSize val="0"/>
        </c:dLbls>
        <c:gapWidth val="90"/>
        <c:axId val="1503610912"/>
        <c:axId val="1503615712"/>
      </c:barChart>
      <c:lineChart>
        <c:grouping val="standard"/>
        <c:varyColors val="0"/>
        <c:ser>
          <c:idx val="0"/>
          <c:order val="0"/>
          <c:tx>
            <c:strRef>
              <c:f>Sheet1!$D$1</c:f>
              <c:strCache>
                <c:ptCount val="1"/>
                <c:pt idx="0">
                  <c:v> Price </c:v>
                </c:pt>
              </c:strCache>
            </c:strRef>
          </c:tx>
          <c:spPr>
            <a:ln w="28575" cap="rnd">
              <a:solidFill>
                <a:srgbClr val="ED5F23"/>
              </a:solidFill>
              <a:round/>
            </a:ln>
            <a:effectLst/>
          </c:spPr>
          <c:marker>
            <c:symbol val="none"/>
          </c:marker>
          <c:cat>
            <c:numRef>
              <c:f>Sheet1!$A$2:$A$295</c:f>
              <c:numCache>
                <c:formatCode>m/d/yyyy</c:formatCode>
                <c:ptCount val="294"/>
                <c:pt idx="0">
                  <c:v>46121</c:v>
                </c:pt>
                <c:pt idx="1">
                  <c:v>46120</c:v>
                </c:pt>
                <c:pt idx="2">
                  <c:v>46119</c:v>
                </c:pt>
                <c:pt idx="3">
                  <c:v>46114</c:v>
                </c:pt>
                <c:pt idx="4">
                  <c:v>46113</c:v>
                </c:pt>
                <c:pt idx="5">
                  <c:v>46112</c:v>
                </c:pt>
                <c:pt idx="6">
                  <c:v>46111</c:v>
                </c:pt>
                <c:pt idx="7">
                  <c:v>46108</c:v>
                </c:pt>
                <c:pt idx="8">
                  <c:v>46107</c:v>
                </c:pt>
                <c:pt idx="9">
                  <c:v>46106</c:v>
                </c:pt>
                <c:pt idx="10">
                  <c:v>46105</c:v>
                </c:pt>
                <c:pt idx="11">
                  <c:v>46104</c:v>
                </c:pt>
                <c:pt idx="12">
                  <c:v>46101</c:v>
                </c:pt>
                <c:pt idx="13">
                  <c:v>46100</c:v>
                </c:pt>
                <c:pt idx="14">
                  <c:v>46099</c:v>
                </c:pt>
                <c:pt idx="15">
                  <c:v>46098</c:v>
                </c:pt>
                <c:pt idx="16">
                  <c:v>46097</c:v>
                </c:pt>
                <c:pt idx="17">
                  <c:v>46094</c:v>
                </c:pt>
                <c:pt idx="18">
                  <c:v>46093</c:v>
                </c:pt>
                <c:pt idx="19">
                  <c:v>46092</c:v>
                </c:pt>
                <c:pt idx="20">
                  <c:v>46091</c:v>
                </c:pt>
                <c:pt idx="21">
                  <c:v>46090</c:v>
                </c:pt>
                <c:pt idx="22">
                  <c:v>46087</c:v>
                </c:pt>
                <c:pt idx="23">
                  <c:v>46086</c:v>
                </c:pt>
                <c:pt idx="24">
                  <c:v>46085</c:v>
                </c:pt>
                <c:pt idx="25">
                  <c:v>46084</c:v>
                </c:pt>
                <c:pt idx="26">
                  <c:v>46083</c:v>
                </c:pt>
                <c:pt idx="27">
                  <c:v>46080</c:v>
                </c:pt>
                <c:pt idx="28">
                  <c:v>46079</c:v>
                </c:pt>
                <c:pt idx="29">
                  <c:v>46078</c:v>
                </c:pt>
                <c:pt idx="30">
                  <c:v>46077</c:v>
                </c:pt>
                <c:pt idx="31">
                  <c:v>46076</c:v>
                </c:pt>
                <c:pt idx="32">
                  <c:v>46073</c:v>
                </c:pt>
                <c:pt idx="33">
                  <c:v>46072</c:v>
                </c:pt>
                <c:pt idx="34">
                  <c:v>46071</c:v>
                </c:pt>
                <c:pt idx="35">
                  <c:v>46070</c:v>
                </c:pt>
                <c:pt idx="36">
                  <c:v>46069</c:v>
                </c:pt>
                <c:pt idx="37">
                  <c:v>46066</c:v>
                </c:pt>
                <c:pt idx="38">
                  <c:v>46065</c:v>
                </c:pt>
                <c:pt idx="39">
                  <c:v>46064</c:v>
                </c:pt>
                <c:pt idx="40">
                  <c:v>46063</c:v>
                </c:pt>
                <c:pt idx="41">
                  <c:v>46062</c:v>
                </c:pt>
                <c:pt idx="42">
                  <c:v>46059</c:v>
                </c:pt>
                <c:pt idx="43">
                  <c:v>46058</c:v>
                </c:pt>
                <c:pt idx="44">
                  <c:v>46057</c:v>
                </c:pt>
                <c:pt idx="45">
                  <c:v>46056</c:v>
                </c:pt>
                <c:pt idx="46">
                  <c:v>46055</c:v>
                </c:pt>
                <c:pt idx="47">
                  <c:v>46052</c:v>
                </c:pt>
                <c:pt idx="48">
                  <c:v>46051</c:v>
                </c:pt>
                <c:pt idx="49">
                  <c:v>46050</c:v>
                </c:pt>
                <c:pt idx="50">
                  <c:v>46049</c:v>
                </c:pt>
                <c:pt idx="51">
                  <c:v>46045</c:v>
                </c:pt>
                <c:pt idx="52">
                  <c:v>46044</c:v>
                </c:pt>
                <c:pt idx="53">
                  <c:v>46043</c:v>
                </c:pt>
                <c:pt idx="54">
                  <c:v>46042</c:v>
                </c:pt>
                <c:pt idx="55">
                  <c:v>46041</c:v>
                </c:pt>
                <c:pt idx="56">
                  <c:v>46038</c:v>
                </c:pt>
                <c:pt idx="57">
                  <c:v>46037</c:v>
                </c:pt>
                <c:pt idx="58">
                  <c:v>46036</c:v>
                </c:pt>
                <c:pt idx="59">
                  <c:v>46035</c:v>
                </c:pt>
                <c:pt idx="60">
                  <c:v>46034</c:v>
                </c:pt>
                <c:pt idx="61">
                  <c:v>46031</c:v>
                </c:pt>
                <c:pt idx="62">
                  <c:v>46030</c:v>
                </c:pt>
                <c:pt idx="63">
                  <c:v>46029</c:v>
                </c:pt>
                <c:pt idx="64">
                  <c:v>46028</c:v>
                </c:pt>
                <c:pt idx="65">
                  <c:v>46027</c:v>
                </c:pt>
                <c:pt idx="66">
                  <c:v>46024</c:v>
                </c:pt>
                <c:pt idx="67">
                  <c:v>46022</c:v>
                </c:pt>
                <c:pt idx="68">
                  <c:v>46021</c:v>
                </c:pt>
                <c:pt idx="69">
                  <c:v>46020</c:v>
                </c:pt>
                <c:pt idx="70">
                  <c:v>46015</c:v>
                </c:pt>
                <c:pt idx="71">
                  <c:v>46014</c:v>
                </c:pt>
                <c:pt idx="72">
                  <c:v>46013</c:v>
                </c:pt>
                <c:pt idx="73">
                  <c:v>46010</c:v>
                </c:pt>
                <c:pt idx="74">
                  <c:v>46009</c:v>
                </c:pt>
                <c:pt idx="75">
                  <c:v>46008</c:v>
                </c:pt>
                <c:pt idx="76">
                  <c:v>46007</c:v>
                </c:pt>
                <c:pt idx="77">
                  <c:v>46006</c:v>
                </c:pt>
                <c:pt idx="78">
                  <c:v>46003</c:v>
                </c:pt>
                <c:pt idx="79">
                  <c:v>46002</c:v>
                </c:pt>
                <c:pt idx="80">
                  <c:v>46001</c:v>
                </c:pt>
                <c:pt idx="81">
                  <c:v>46000</c:v>
                </c:pt>
                <c:pt idx="82">
                  <c:v>45999</c:v>
                </c:pt>
                <c:pt idx="83">
                  <c:v>45996</c:v>
                </c:pt>
                <c:pt idx="84">
                  <c:v>45995</c:v>
                </c:pt>
                <c:pt idx="85">
                  <c:v>45994</c:v>
                </c:pt>
                <c:pt idx="86">
                  <c:v>45993</c:v>
                </c:pt>
                <c:pt idx="87">
                  <c:v>45992</c:v>
                </c:pt>
                <c:pt idx="88">
                  <c:v>45989</c:v>
                </c:pt>
                <c:pt idx="89">
                  <c:v>45988</c:v>
                </c:pt>
                <c:pt idx="90">
                  <c:v>45987</c:v>
                </c:pt>
                <c:pt idx="91">
                  <c:v>45986</c:v>
                </c:pt>
                <c:pt idx="92">
                  <c:v>45985</c:v>
                </c:pt>
                <c:pt idx="93">
                  <c:v>45982</c:v>
                </c:pt>
                <c:pt idx="94">
                  <c:v>45981</c:v>
                </c:pt>
                <c:pt idx="95">
                  <c:v>45980</c:v>
                </c:pt>
                <c:pt idx="96">
                  <c:v>45979</c:v>
                </c:pt>
                <c:pt idx="97">
                  <c:v>45978</c:v>
                </c:pt>
                <c:pt idx="98">
                  <c:v>45975</c:v>
                </c:pt>
                <c:pt idx="99">
                  <c:v>45974</c:v>
                </c:pt>
                <c:pt idx="100">
                  <c:v>45973</c:v>
                </c:pt>
                <c:pt idx="101">
                  <c:v>45972</c:v>
                </c:pt>
                <c:pt idx="102">
                  <c:v>45971</c:v>
                </c:pt>
                <c:pt idx="103">
                  <c:v>45968</c:v>
                </c:pt>
                <c:pt idx="104">
                  <c:v>45967</c:v>
                </c:pt>
                <c:pt idx="105">
                  <c:v>45966</c:v>
                </c:pt>
                <c:pt idx="106">
                  <c:v>45965</c:v>
                </c:pt>
                <c:pt idx="107">
                  <c:v>45964</c:v>
                </c:pt>
                <c:pt idx="108">
                  <c:v>45961</c:v>
                </c:pt>
                <c:pt idx="109">
                  <c:v>45960</c:v>
                </c:pt>
                <c:pt idx="110">
                  <c:v>45959</c:v>
                </c:pt>
                <c:pt idx="111">
                  <c:v>45958</c:v>
                </c:pt>
                <c:pt idx="112">
                  <c:v>45957</c:v>
                </c:pt>
                <c:pt idx="113">
                  <c:v>45954</c:v>
                </c:pt>
                <c:pt idx="114">
                  <c:v>45953</c:v>
                </c:pt>
                <c:pt idx="115">
                  <c:v>45952</c:v>
                </c:pt>
                <c:pt idx="116">
                  <c:v>45951</c:v>
                </c:pt>
                <c:pt idx="117">
                  <c:v>45950</c:v>
                </c:pt>
                <c:pt idx="118">
                  <c:v>45947</c:v>
                </c:pt>
                <c:pt idx="119">
                  <c:v>45946</c:v>
                </c:pt>
                <c:pt idx="120">
                  <c:v>45945</c:v>
                </c:pt>
                <c:pt idx="121">
                  <c:v>45944</c:v>
                </c:pt>
                <c:pt idx="122">
                  <c:v>45943</c:v>
                </c:pt>
                <c:pt idx="123">
                  <c:v>45940</c:v>
                </c:pt>
                <c:pt idx="124">
                  <c:v>45939</c:v>
                </c:pt>
                <c:pt idx="125">
                  <c:v>45938</c:v>
                </c:pt>
                <c:pt idx="126">
                  <c:v>45937</c:v>
                </c:pt>
                <c:pt idx="127">
                  <c:v>45936</c:v>
                </c:pt>
                <c:pt idx="128">
                  <c:v>45933</c:v>
                </c:pt>
                <c:pt idx="129">
                  <c:v>45932</c:v>
                </c:pt>
                <c:pt idx="130">
                  <c:v>45931</c:v>
                </c:pt>
                <c:pt idx="131">
                  <c:v>45930</c:v>
                </c:pt>
                <c:pt idx="132">
                  <c:v>45929</c:v>
                </c:pt>
                <c:pt idx="133">
                  <c:v>45926</c:v>
                </c:pt>
                <c:pt idx="134">
                  <c:v>45925</c:v>
                </c:pt>
                <c:pt idx="135">
                  <c:v>45924</c:v>
                </c:pt>
                <c:pt idx="136">
                  <c:v>45923</c:v>
                </c:pt>
                <c:pt idx="137">
                  <c:v>45922</c:v>
                </c:pt>
                <c:pt idx="138">
                  <c:v>45919</c:v>
                </c:pt>
                <c:pt idx="139">
                  <c:v>45918</c:v>
                </c:pt>
                <c:pt idx="140">
                  <c:v>45917</c:v>
                </c:pt>
                <c:pt idx="141">
                  <c:v>45916</c:v>
                </c:pt>
                <c:pt idx="142">
                  <c:v>45915</c:v>
                </c:pt>
                <c:pt idx="143">
                  <c:v>45912</c:v>
                </c:pt>
                <c:pt idx="144">
                  <c:v>45911</c:v>
                </c:pt>
                <c:pt idx="145">
                  <c:v>45910</c:v>
                </c:pt>
                <c:pt idx="146">
                  <c:v>45909</c:v>
                </c:pt>
                <c:pt idx="147">
                  <c:v>45908</c:v>
                </c:pt>
                <c:pt idx="148">
                  <c:v>45905</c:v>
                </c:pt>
                <c:pt idx="149">
                  <c:v>45904</c:v>
                </c:pt>
                <c:pt idx="150">
                  <c:v>45903</c:v>
                </c:pt>
                <c:pt idx="151">
                  <c:v>45902</c:v>
                </c:pt>
                <c:pt idx="152">
                  <c:v>45901</c:v>
                </c:pt>
                <c:pt idx="153">
                  <c:v>45898</c:v>
                </c:pt>
                <c:pt idx="154">
                  <c:v>45897</c:v>
                </c:pt>
                <c:pt idx="155">
                  <c:v>45896</c:v>
                </c:pt>
                <c:pt idx="156">
                  <c:v>45895</c:v>
                </c:pt>
                <c:pt idx="157">
                  <c:v>45894</c:v>
                </c:pt>
                <c:pt idx="158">
                  <c:v>45891</c:v>
                </c:pt>
                <c:pt idx="159">
                  <c:v>45890</c:v>
                </c:pt>
                <c:pt idx="160">
                  <c:v>45889</c:v>
                </c:pt>
                <c:pt idx="161">
                  <c:v>45888</c:v>
                </c:pt>
                <c:pt idx="162">
                  <c:v>45887</c:v>
                </c:pt>
                <c:pt idx="163">
                  <c:v>45884</c:v>
                </c:pt>
                <c:pt idx="164">
                  <c:v>45883</c:v>
                </c:pt>
                <c:pt idx="165">
                  <c:v>45882</c:v>
                </c:pt>
                <c:pt idx="166">
                  <c:v>45881</c:v>
                </c:pt>
                <c:pt idx="167">
                  <c:v>45880</c:v>
                </c:pt>
                <c:pt idx="168">
                  <c:v>45877</c:v>
                </c:pt>
                <c:pt idx="169">
                  <c:v>45876</c:v>
                </c:pt>
                <c:pt idx="170">
                  <c:v>45875</c:v>
                </c:pt>
                <c:pt idx="171">
                  <c:v>45874</c:v>
                </c:pt>
                <c:pt idx="172">
                  <c:v>45873</c:v>
                </c:pt>
                <c:pt idx="173">
                  <c:v>45870</c:v>
                </c:pt>
                <c:pt idx="174">
                  <c:v>45869</c:v>
                </c:pt>
                <c:pt idx="175">
                  <c:v>45868</c:v>
                </c:pt>
                <c:pt idx="176">
                  <c:v>45867</c:v>
                </c:pt>
                <c:pt idx="177">
                  <c:v>45866</c:v>
                </c:pt>
                <c:pt idx="178">
                  <c:v>45863</c:v>
                </c:pt>
                <c:pt idx="179">
                  <c:v>45862</c:v>
                </c:pt>
                <c:pt idx="180">
                  <c:v>45861</c:v>
                </c:pt>
                <c:pt idx="181">
                  <c:v>45860</c:v>
                </c:pt>
                <c:pt idx="182">
                  <c:v>45859</c:v>
                </c:pt>
                <c:pt idx="183">
                  <c:v>45856</c:v>
                </c:pt>
                <c:pt idx="184">
                  <c:v>45855</c:v>
                </c:pt>
                <c:pt idx="185">
                  <c:v>45854</c:v>
                </c:pt>
                <c:pt idx="186">
                  <c:v>45853</c:v>
                </c:pt>
                <c:pt idx="187">
                  <c:v>45852</c:v>
                </c:pt>
                <c:pt idx="188">
                  <c:v>45849</c:v>
                </c:pt>
                <c:pt idx="189">
                  <c:v>45848</c:v>
                </c:pt>
                <c:pt idx="190">
                  <c:v>45847</c:v>
                </c:pt>
                <c:pt idx="191">
                  <c:v>45846</c:v>
                </c:pt>
                <c:pt idx="192">
                  <c:v>45845</c:v>
                </c:pt>
                <c:pt idx="193">
                  <c:v>45842</c:v>
                </c:pt>
                <c:pt idx="194">
                  <c:v>45841</c:v>
                </c:pt>
                <c:pt idx="195">
                  <c:v>45840</c:v>
                </c:pt>
                <c:pt idx="196">
                  <c:v>45839</c:v>
                </c:pt>
                <c:pt idx="197">
                  <c:v>45838</c:v>
                </c:pt>
                <c:pt idx="198">
                  <c:v>45835</c:v>
                </c:pt>
                <c:pt idx="199">
                  <c:v>45834</c:v>
                </c:pt>
                <c:pt idx="200">
                  <c:v>45833</c:v>
                </c:pt>
                <c:pt idx="201">
                  <c:v>45832</c:v>
                </c:pt>
                <c:pt idx="202">
                  <c:v>45831</c:v>
                </c:pt>
                <c:pt idx="203">
                  <c:v>45828</c:v>
                </c:pt>
                <c:pt idx="204">
                  <c:v>45827</c:v>
                </c:pt>
                <c:pt idx="205">
                  <c:v>45826</c:v>
                </c:pt>
                <c:pt idx="206">
                  <c:v>45825</c:v>
                </c:pt>
                <c:pt idx="207">
                  <c:v>45824</c:v>
                </c:pt>
                <c:pt idx="208">
                  <c:v>45821</c:v>
                </c:pt>
                <c:pt idx="209">
                  <c:v>45820</c:v>
                </c:pt>
                <c:pt idx="210">
                  <c:v>45819</c:v>
                </c:pt>
                <c:pt idx="211">
                  <c:v>45818</c:v>
                </c:pt>
                <c:pt idx="212">
                  <c:v>45814</c:v>
                </c:pt>
                <c:pt idx="213">
                  <c:v>45813</c:v>
                </c:pt>
                <c:pt idx="214">
                  <c:v>45812</c:v>
                </c:pt>
                <c:pt idx="215">
                  <c:v>45811</c:v>
                </c:pt>
                <c:pt idx="216">
                  <c:v>45810</c:v>
                </c:pt>
                <c:pt idx="217">
                  <c:v>45807</c:v>
                </c:pt>
                <c:pt idx="218">
                  <c:v>45806</c:v>
                </c:pt>
                <c:pt idx="219">
                  <c:v>45805</c:v>
                </c:pt>
                <c:pt idx="220">
                  <c:v>45804</c:v>
                </c:pt>
                <c:pt idx="221">
                  <c:v>45803</c:v>
                </c:pt>
                <c:pt idx="222">
                  <c:v>45800</c:v>
                </c:pt>
                <c:pt idx="223">
                  <c:v>45799</c:v>
                </c:pt>
                <c:pt idx="224">
                  <c:v>45798</c:v>
                </c:pt>
                <c:pt idx="225">
                  <c:v>45797</c:v>
                </c:pt>
                <c:pt idx="226">
                  <c:v>45796</c:v>
                </c:pt>
                <c:pt idx="227">
                  <c:v>45793</c:v>
                </c:pt>
                <c:pt idx="228">
                  <c:v>45792</c:v>
                </c:pt>
                <c:pt idx="229">
                  <c:v>45791</c:v>
                </c:pt>
                <c:pt idx="230">
                  <c:v>45790</c:v>
                </c:pt>
                <c:pt idx="231">
                  <c:v>45789</c:v>
                </c:pt>
                <c:pt idx="232">
                  <c:v>45786</c:v>
                </c:pt>
                <c:pt idx="233">
                  <c:v>45785</c:v>
                </c:pt>
                <c:pt idx="234">
                  <c:v>45784</c:v>
                </c:pt>
                <c:pt idx="235">
                  <c:v>45783</c:v>
                </c:pt>
                <c:pt idx="236">
                  <c:v>45782</c:v>
                </c:pt>
                <c:pt idx="237">
                  <c:v>45779</c:v>
                </c:pt>
                <c:pt idx="238">
                  <c:v>45778</c:v>
                </c:pt>
                <c:pt idx="239">
                  <c:v>45777</c:v>
                </c:pt>
                <c:pt idx="240">
                  <c:v>45776</c:v>
                </c:pt>
                <c:pt idx="241">
                  <c:v>45775</c:v>
                </c:pt>
                <c:pt idx="242">
                  <c:v>45771</c:v>
                </c:pt>
                <c:pt idx="243">
                  <c:v>45770</c:v>
                </c:pt>
                <c:pt idx="244">
                  <c:v>45769</c:v>
                </c:pt>
                <c:pt idx="245">
                  <c:v>45764</c:v>
                </c:pt>
                <c:pt idx="246">
                  <c:v>45763</c:v>
                </c:pt>
                <c:pt idx="247">
                  <c:v>45762</c:v>
                </c:pt>
                <c:pt idx="248">
                  <c:v>45761</c:v>
                </c:pt>
                <c:pt idx="249">
                  <c:v>45758</c:v>
                </c:pt>
                <c:pt idx="250">
                  <c:v>45757</c:v>
                </c:pt>
                <c:pt idx="251">
                  <c:v>45756</c:v>
                </c:pt>
                <c:pt idx="252">
                  <c:v>45755</c:v>
                </c:pt>
                <c:pt idx="253">
                  <c:v>45754</c:v>
                </c:pt>
                <c:pt idx="254">
                  <c:v>45751</c:v>
                </c:pt>
                <c:pt idx="255">
                  <c:v>45750</c:v>
                </c:pt>
                <c:pt idx="256">
                  <c:v>45749</c:v>
                </c:pt>
                <c:pt idx="257">
                  <c:v>45748</c:v>
                </c:pt>
                <c:pt idx="258">
                  <c:v>45747</c:v>
                </c:pt>
                <c:pt idx="259">
                  <c:v>45744</c:v>
                </c:pt>
                <c:pt idx="260">
                  <c:v>45743</c:v>
                </c:pt>
                <c:pt idx="261">
                  <c:v>45742</c:v>
                </c:pt>
                <c:pt idx="262">
                  <c:v>45741</c:v>
                </c:pt>
                <c:pt idx="263">
                  <c:v>45740</c:v>
                </c:pt>
                <c:pt idx="264">
                  <c:v>45737</c:v>
                </c:pt>
                <c:pt idx="265">
                  <c:v>45736</c:v>
                </c:pt>
                <c:pt idx="266">
                  <c:v>45735</c:v>
                </c:pt>
                <c:pt idx="267">
                  <c:v>45734</c:v>
                </c:pt>
                <c:pt idx="268">
                  <c:v>45733</c:v>
                </c:pt>
                <c:pt idx="269">
                  <c:v>45730</c:v>
                </c:pt>
                <c:pt idx="270">
                  <c:v>45729</c:v>
                </c:pt>
                <c:pt idx="271">
                  <c:v>45728</c:v>
                </c:pt>
                <c:pt idx="272">
                  <c:v>45727</c:v>
                </c:pt>
                <c:pt idx="273">
                  <c:v>45726</c:v>
                </c:pt>
                <c:pt idx="274">
                  <c:v>45723</c:v>
                </c:pt>
                <c:pt idx="275">
                  <c:v>45722</c:v>
                </c:pt>
                <c:pt idx="276">
                  <c:v>45721</c:v>
                </c:pt>
                <c:pt idx="277">
                  <c:v>45720</c:v>
                </c:pt>
                <c:pt idx="278">
                  <c:v>45719</c:v>
                </c:pt>
                <c:pt idx="279">
                  <c:v>45716</c:v>
                </c:pt>
                <c:pt idx="280">
                  <c:v>45715</c:v>
                </c:pt>
                <c:pt idx="281">
                  <c:v>45714</c:v>
                </c:pt>
                <c:pt idx="282">
                  <c:v>45713</c:v>
                </c:pt>
                <c:pt idx="283">
                  <c:v>45712</c:v>
                </c:pt>
                <c:pt idx="284">
                  <c:v>45709</c:v>
                </c:pt>
                <c:pt idx="285">
                  <c:v>45708</c:v>
                </c:pt>
                <c:pt idx="286">
                  <c:v>45707</c:v>
                </c:pt>
                <c:pt idx="287">
                  <c:v>45706</c:v>
                </c:pt>
                <c:pt idx="288">
                  <c:v>45705</c:v>
                </c:pt>
                <c:pt idx="289">
                  <c:v>45702</c:v>
                </c:pt>
                <c:pt idx="290">
                  <c:v>45701</c:v>
                </c:pt>
                <c:pt idx="291">
                  <c:v>45700</c:v>
                </c:pt>
                <c:pt idx="292">
                  <c:v>45699</c:v>
                </c:pt>
                <c:pt idx="293">
                  <c:v>45698</c:v>
                </c:pt>
              </c:numCache>
            </c:numRef>
          </c:cat>
          <c:val>
            <c:numRef>
              <c:f>Sheet1!$D$2:$D$295</c:f>
              <c:numCache>
                <c:formatCode>_(* #,##0.00_);_(* \(#,##0.00\);_(* "-"??_);_(@_)</c:formatCode>
                <c:ptCount val="294"/>
                <c:pt idx="0">
                  <c:v>0.94</c:v>
                </c:pt>
                <c:pt idx="1">
                  <c:v>0.94499999999999995</c:v>
                </c:pt>
                <c:pt idx="2">
                  <c:v>0.9</c:v>
                </c:pt>
                <c:pt idx="3">
                  <c:v>0.875</c:v>
                </c:pt>
                <c:pt idx="4">
                  <c:v>0.93500000000000005</c:v>
                </c:pt>
                <c:pt idx="5">
                  <c:v>0.89500000000000002</c:v>
                </c:pt>
                <c:pt idx="6">
                  <c:v>0.87</c:v>
                </c:pt>
                <c:pt idx="7">
                  <c:v>0.92</c:v>
                </c:pt>
                <c:pt idx="8">
                  <c:v>0.9</c:v>
                </c:pt>
                <c:pt idx="9">
                  <c:v>0.93</c:v>
                </c:pt>
                <c:pt idx="10">
                  <c:v>0.84499999999999997</c:v>
                </c:pt>
                <c:pt idx="11">
                  <c:v>0.81499999999999995</c:v>
                </c:pt>
                <c:pt idx="12">
                  <c:v>0.88</c:v>
                </c:pt>
                <c:pt idx="13">
                  <c:v>0.83499999999999996</c:v>
                </c:pt>
                <c:pt idx="14">
                  <c:v>0.95499999999999996</c:v>
                </c:pt>
                <c:pt idx="15">
                  <c:v>0.96</c:v>
                </c:pt>
                <c:pt idx="16">
                  <c:v>0.92</c:v>
                </c:pt>
                <c:pt idx="17">
                  <c:v>1</c:v>
                </c:pt>
                <c:pt idx="18">
                  <c:v>1.02</c:v>
                </c:pt>
                <c:pt idx="19">
                  <c:v>1.085</c:v>
                </c:pt>
                <c:pt idx="20">
                  <c:v>1.06</c:v>
                </c:pt>
                <c:pt idx="21">
                  <c:v>1.02</c:v>
                </c:pt>
                <c:pt idx="22">
                  <c:v>1.07</c:v>
                </c:pt>
                <c:pt idx="23">
                  <c:v>1.075</c:v>
                </c:pt>
                <c:pt idx="24">
                  <c:v>1.08</c:v>
                </c:pt>
                <c:pt idx="25">
                  <c:v>1.155</c:v>
                </c:pt>
                <c:pt idx="26">
                  <c:v>1.145</c:v>
                </c:pt>
                <c:pt idx="27">
                  <c:v>1.135</c:v>
                </c:pt>
                <c:pt idx="28">
                  <c:v>1.085</c:v>
                </c:pt>
                <c:pt idx="29">
                  <c:v>1.1100000000000001</c:v>
                </c:pt>
                <c:pt idx="30">
                  <c:v>1.105</c:v>
                </c:pt>
                <c:pt idx="31">
                  <c:v>1.125</c:v>
                </c:pt>
                <c:pt idx="32">
                  <c:v>1.1100000000000001</c:v>
                </c:pt>
                <c:pt idx="33">
                  <c:v>1.105</c:v>
                </c:pt>
                <c:pt idx="34">
                  <c:v>1.2350000000000001</c:v>
                </c:pt>
                <c:pt idx="35">
                  <c:v>1.2350000000000001</c:v>
                </c:pt>
                <c:pt idx="36">
                  <c:v>1.2350000000000001</c:v>
                </c:pt>
                <c:pt idx="37">
                  <c:v>1.22</c:v>
                </c:pt>
                <c:pt idx="38">
                  <c:v>1.26</c:v>
                </c:pt>
                <c:pt idx="39">
                  <c:v>1.2949999999999999</c:v>
                </c:pt>
                <c:pt idx="40">
                  <c:v>1.3149999999999999</c:v>
                </c:pt>
                <c:pt idx="41">
                  <c:v>1.29</c:v>
                </c:pt>
                <c:pt idx="42">
                  <c:v>1.17</c:v>
                </c:pt>
                <c:pt idx="43">
                  <c:v>1.2450000000000001</c:v>
                </c:pt>
                <c:pt idx="44">
                  <c:v>1.36</c:v>
                </c:pt>
                <c:pt idx="45">
                  <c:v>1.2949999999999999</c:v>
                </c:pt>
                <c:pt idx="46">
                  <c:v>1.2649999999999999</c:v>
                </c:pt>
                <c:pt idx="47">
                  <c:v>1.38</c:v>
                </c:pt>
                <c:pt idx="48">
                  <c:v>1.51</c:v>
                </c:pt>
                <c:pt idx="49">
                  <c:v>1.49</c:v>
                </c:pt>
                <c:pt idx="50">
                  <c:v>1.35</c:v>
                </c:pt>
                <c:pt idx="51">
                  <c:v>1.28</c:v>
                </c:pt>
                <c:pt idx="52">
                  <c:v>1.23</c:v>
                </c:pt>
                <c:pt idx="53">
                  <c:v>1.2949999999999999</c:v>
                </c:pt>
                <c:pt idx="54">
                  <c:v>1.29</c:v>
                </c:pt>
                <c:pt idx="55">
                  <c:v>1.3</c:v>
                </c:pt>
                <c:pt idx="56">
                  <c:v>1.24</c:v>
                </c:pt>
                <c:pt idx="57">
                  <c:v>1.26</c:v>
                </c:pt>
                <c:pt idx="58">
                  <c:v>1.3</c:v>
                </c:pt>
                <c:pt idx="59">
                  <c:v>1.27</c:v>
                </c:pt>
                <c:pt idx="60">
                  <c:v>1.27</c:v>
                </c:pt>
                <c:pt idx="61">
                  <c:v>1.23</c:v>
                </c:pt>
                <c:pt idx="62">
                  <c:v>1.2250000000000001</c:v>
                </c:pt>
                <c:pt idx="63">
                  <c:v>1.27</c:v>
                </c:pt>
                <c:pt idx="64">
                  <c:v>1.24</c:v>
                </c:pt>
                <c:pt idx="65">
                  <c:v>1.27</c:v>
                </c:pt>
                <c:pt idx="66">
                  <c:v>1.2749999999999999</c:v>
                </c:pt>
                <c:pt idx="67">
                  <c:v>1.2150000000000001</c:v>
                </c:pt>
                <c:pt idx="68">
                  <c:v>1.1599999999999999</c:v>
                </c:pt>
                <c:pt idx="69">
                  <c:v>1.18</c:v>
                </c:pt>
                <c:pt idx="70">
                  <c:v>1.19</c:v>
                </c:pt>
                <c:pt idx="71">
                  <c:v>1.2350000000000001</c:v>
                </c:pt>
                <c:pt idx="72">
                  <c:v>1.27</c:v>
                </c:pt>
                <c:pt idx="73">
                  <c:v>0.99</c:v>
                </c:pt>
                <c:pt idx="74">
                  <c:v>1.03</c:v>
                </c:pt>
                <c:pt idx="75">
                  <c:v>1.0149999999999999</c:v>
                </c:pt>
                <c:pt idx="76">
                  <c:v>0.93</c:v>
                </c:pt>
                <c:pt idx="77">
                  <c:v>0.94</c:v>
                </c:pt>
                <c:pt idx="78">
                  <c:v>1</c:v>
                </c:pt>
                <c:pt idx="79">
                  <c:v>0.96499999999999997</c:v>
                </c:pt>
                <c:pt idx="80">
                  <c:v>0.99</c:v>
                </c:pt>
                <c:pt idx="81">
                  <c:v>0.95</c:v>
                </c:pt>
                <c:pt idx="82">
                  <c:v>1.02</c:v>
                </c:pt>
                <c:pt idx="83">
                  <c:v>1.02</c:v>
                </c:pt>
                <c:pt idx="84">
                  <c:v>1.0799999999999998</c:v>
                </c:pt>
                <c:pt idx="85">
                  <c:v>1.0649999999999999</c:v>
                </c:pt>
                <c:pt idx="86">
                  <c:v>1.0799999999999998</c:v>
                </c:pt>
                <c:pt idx="87">
                  <c:v>1.1099999999999999</c:v>
                </c:pt>
                <c:pt idx="88">
                  <c:v>1.095</c:v>
                </c:pt>
                <c:pt idx="89">
                  <c:v>1.095</c:v>
                </c:pt>
                <c:pt idx="90">
                  <c:v>1.2</c:v>
                </c:pt>
                <c:pt idx="91">
                  <c:v>1.0649999999999999</c:v>
                </c:pt>
                <c:pt idx="92">
                  <c:v>0.96</c:v>
                </c:pt>
                <c:pt idx="93">
                  <c:v>0.92999999999999994</c:v>
                </c:pt>
                <c:pt idx="94">
                  <c:v>1.0050000000000001</c:v>
                </c:pt>
                <c:pt idx="95">
                  <c:v>0.94500000000000006</c:v>
                </c:pt>
                <c:pt idx="96">
                  <c:v>0.87</c:v>
                </c:pt>
                <c:pt idx="97">
                  <c:v>0.92999999999999994</c:v>
                </c:pt>
                <c:pt idx="98">
                  <c:v>0.99</c:v>
                </c:pt>
                <c:pt idx="99">
                  <c:v>0.92999999999999994</c:v>
                </c:pt>
                <c:pt idx="100">
                  <c:v>0.82499999999999996</c:v>
                </c:pt>
                <c:pt idx="101">
                  <c:v>0.82499999999999996</c:v>
                </c:pt>
                <c:pt idx="102">
                  <c:v>0.77999999999999992</c:v>
                </c:pt>
                <c:pt idx="103">
                  <c:v>0.73499999999999999</c:v>
                </c:pt>
                <c:pt idx="104">
                  <c:v>0.75</c:v>
                </c:pt>
                <c:pt idx="105">
                  <c:v>0.70499999999999996</c:v>
                </c:pt>
                <c:pt idx="106">
                  <c:v>0.77999999999999992</c:v>
                </c:pt>
                <c:pt idx="107">
                  <c:v>0.80999999999999994</c:v>
                </c:pt>
                <c:pt idx="108">
                  <c:v>0.80999999999999994</c:v>
                </c:pt>
                <c:pt idx="109">
                  <c:v>0.77999999999999992</c:v>
                </c:pt>
                <c:pt idx="110">
                  <c:v>0.80999999999999994</c:v>
                </c:pt>
                <c:pt idx="111">
                  <c:v>0.80999999999999994</c:v>
                </c:pt>
                <c:pt idx="112">
                  <c:v>1.05</c:v>
                </c:pt>
                <c:pt idx="113">
                  <c:v>1.05</c:v>
                </c:pt>
                <c:pt idx="114">
                  <c:v>1.125</c:v>
                </c:pt>
                <c:pt idx="115">
                  <c:v>1.095</c:v>
                </c:pt>
                <c:pt idx="116">
                  <c:v>1.1850000000000001</c:v>
                </c:pt>
                <c:pt idx="117">
                  <c:v>1.2150000000000001</c:v>
                </c:pt>
                <c:pt idx="118">
                  <c:v>1.2899999999999998</c:v>
                </c:pt>
                <c:pt idx="119">
                  <c:v>1.3049999999999999</c:v>
                </c:pt>
                <c:pt idx="120">
                  <c:v>1.26</c:v>
                </c:pt>
                <c:pt idx="121">
                  <c:v>1.2</c:v>
                </c:pt>
                <c:pt idx="122">
                  <c:v>1.155</c:v>
                </c:pt>
                <c:pt idx="123">
                  <c:v>1.155</c:v>
                </c:pt>
                <c:pt idx="124">
                  <c:v>1.1850000000000001</c:v>
                </c:pt>
                <c:pt idx="125">
                  <c:v>1.17</c:v>
                </c:pt>
                <c:pt idx="126">
                  <c:v>1.2150000000000001</c:v>
                </c:pt>
                <c:pt idx="127">
                  <c:v>1.23</c:v>
                </c:pt>
                <c:pt idx="128">
                  <c:v>1.26</c:v>
                </c:pt>
                <c:pt idx="129">
                  <c:v>1.23</c:v>
                </c:pt>
                <c:pt idx="130">
                  <c:v>1.0799999999999998</c:v>
                </c:pt>
                <c:pt idx="131">
                  <c:v>1.125</c:v>
                </c:pt>
                <c:pt idx="132">
                  <c:v>1.0649999999999999</c:v>
                </c:pt>
                <c:pt idx="133">
                  <c:v>1.0050000000000001</c:v>
                </c:pt>
                <c:pt idx="134">
                  <c:v>1.0050000000000001</c:v>
                </c:pt>
                <c:pt idx="135">
                  <c:v>0.97500000000000009</c:v>
                </c:pt>
                <c:pt idx="136">
                  <c:v>0.94500000000000006</c:v>
                </c:pt>
                <c:pt idx="137">
                  <c:v>0.89999999999999991</c:v>
                </c:pt>
                <c:pt idx="138">
                  <c:v>0.88500000000000001</c:v>
                </c:pt>
                <c:pt idx="139">
                  <c:v>0.85499999999999998</c:v>
                </c:pt>
                <c:pt idx="140">
                  <c:v>0.87</c:v>
                </c:pt>
                <c:pt idx="141">
                  <c:v>0.88500000000000001</c:v>
                </c:pt>
                <c:pt idx="142">
                  <c:v>0.85499999999999998</c:v>
                </c:pt>
                <c:pt idx="143">
                  <c:v>0.80999999999999994</c:v>
                </c:pt>
                <c:pt idx="144">
                  <c:v>0.7649999999999999</c:v>
                </c:pt>
                <c:pt idx="145">
                  <c:v>0.77999999999999992</c:v>
                </c:pt>
                <c:pt idx="146">
                  <c:v>0.79499999999999993</c:v>
                </c:pt>
                <c:pt idx="147">
                  <c:v>0.79499999999999993</c:v>
                </c:pt>
                <c:pt idx="148">
                  <c:v>0.79499999999999993</c:v>
                </c:pt>
                <c:pt idx="149">
                  <c:v>0.79499999999999993</c:v>
                </c:pt>
                <c:pt idx="150">
                  <c:v>0.84</c:v>
                </c:pt>
                <c:pt idx="151">
                  <c:v>0.82499999999999996</c:v>
                </c:pt>
                <c:pt idx="152">
                  <c:v>0.80999999999999994</c:v>
                </c:pt>
                <c:pt idx="153">
                  <c:v>0.75750000000000006</c:v>
                </c:pt>
                <c:pt idx="154">
                  <c:v>0.73499999999999999</c:v>
                </c:pt>
                <c:pt idx="155">
                  <c:v>0.77999999999999992</c:v>
                </c:pt>
                <c:pt idx="156">
                  <c:v>0.7649999999999999</c:v>
                </c:pt>
                <c:pt idx="157">
                  <c:v>0.73499999999999999</c:v>
                </c:pt>
                <c:pt idx="158">
                  <c:v>0.72</c:v>
                </c:pt>
                <c:pt idx="159">
                  <c:v>0.70499999999999996</c:v>
                </c:pt>
                <c:pt idx="160">
                  <c:v>0.70499999999999996</c:v>
                </c:pt>
                <c:pt idx="161">
                  <c:v>0.72</c:v>
                </c:pt>
                <c:pt idx="162">
                  <c:v>0.73499999999999999</c:v>
                </c:pt>
                <c:pt idx="163">
                  <c:v>0.73499999999999999</c:v>
                </c:pt>
                <c:pt idx="164">
                  <c:v>0.72</c:v>
                </c:pt>
                <c:pt idx="165">
                  <c:v>0.72</c:v>
                </c:pt>
                <c:pt idx="166">
                  <c:v>0.73499999999999999</c:v>
                </c:pt>
                <c:pt idx="167">
                  <c:v>0.73499999999999999</c:v>
                </c:pt>
                <c:pt idx="168">
                  <c:v>0.75</c:v>
                </c:pt>
                <c:pt idx="169">
                  <c:v>0.75</c:v>
                </c:pt>
                <c:pt idx="170">
                  <c:v>0.73499999999999999</c:v>
                </c:pt>
                <c:pt idx="171">
                  <c:v>0.69</c:v>
                </c:pt>
                <c:pt idx="172">
                  <c:v>0.72</c:v>
                </c:pt>
                <c:pt idx="173">
                  <c:v>0.64499999999999991</c:v>
                </c:pt>
                <c:pt idx="174">
                  <c:v>0.65999999999999992</c:v>
                </c:pt>
                <c:pt idx="175">
                  <c:v>0.70499999999999996</c:v>
                </c:pt>
                <c:pt idx="176">
                  <c:v>0.69</c:v>
                </c:pt>
                <c:pt idx="177">
                  <c:v>0.70499999999999996</c:v>
                </c:pt>
                <c:pt idx="178">
                  <c:v>0.72</c:v>
                </c:pt>
                <c:pt idx="179">
                  <c:v>0.75</c:v>
                </c:pt>
                <c:pt idx="180">
                  <c:v>0.73499999999999999</c:v>
                </c:pt>
                <c:pt idx="181">
                  <c:v>0.73499999999999999</c:v>
                </c:pt>
                <c:pt idx="182">
                  <c:v>0.72</c:v>
                </c:pt>
                <c:pt idx="183">
                  <c:v>0.73499999999999999</c:v>
                </c:pt>
                <c:pt idx="184">
                  <c:v>0.72</c:v>
                </c:pt>
                <c:pt idx="185">
                  <c:v>0.75</c:v>
                </c:pt>
                <c:pt idx="186">
                  <c:v>0.77999999999999992</c:v>
                </c:pt>
                <c:pt idx="187">
                  <c:v>0.7649999999999999</c:v>
                </c:pt>
                <c:pt idx="188">
                  <c:v>0.73499999999999999</c:v>
                </c:pt>
                <c:pt idx="189">
                  <c:v>0.75</c:v>
                </c:pt>
                <c:pt idx="190">
                  <c:v>0.73499999999999999</c:v>
                </c:pt>
                <c:pt idx="191">
                  <c:v>0.7649999999999999</c:v>
                </c:pt>
                <c:pt idx="192">
                  <c:v>0.72</c:v>
                </c:pt>
                <c:pt idx="193">
                  <c:v>0.75</c:v>
                </c:pt>
                <c:pt idx="194">
                  <c:v>0.7649999999999999</c:v>
                </c:pt>
                <c:pt idx="195">
                  <c:v>0.75</c:v>
                </c:pt>
                <c:pt idx="196">
                  <c:v>0.77999999999999992</c:v>
                </c:pt>
                <c:pt idx="197">
                  <c:v>0.75</c:v>
                </c:pt>
                <c:pt idx="198">
                  <c:v>0.7649999999999999</c:v>
                </c:pt>
                <c:pt idx="199">
                  <c:v>0.7649999999999999</c:v>
                </c:pt>
                <c:pt idx="200">
                  <c:v>0.73499999999999999</c:v>
                </c:pt>
                <c:pt idx="201">
                  <c:v>0.73499999999999999</c:v>
                </c:pt>
                <c:pt idx="202">
                  <c:v>0.73499999999999999</c:v>
                </c:pt>
                <c:pt idx="203">
                  <c:v>0.80999999999999994</c:v>
                </c:pt>
                <c:pt idx="204">
                  <c:v>0.75</c:v>
                </c:pt>
                <c:pt idx="205">
                  <c:v>0.7649999999999999</c:v>
                </c:pt>
                <c:pt idx="206">
                  <c:v>0.7649999999999999</c:v>
                </c:pt>
                <c:pt idx="207">
                  <c:v>0.82499999999999996</c:v>
                </c:pt>
                <c:pt idx="208">
                  <c:v>0.80999999999999994</c:v>
                </c:pt>
                <c:pt idx="209">
                  <c:v>0.82499999999999996</c:v>
                </c:pt>
                <c:pt idx="210">
                  <c:v>0.72</c:v>
                </c:pt>
                <c:pt idx="211">
                  <c:v>0.73499999999999999</c:v>
                </c:pt>
                <c:pt idx="212">
                  <c:v>0.7649999999999999</c:v>
                </c:pt>
                <c:pt idx="213">
                  <c:v>0.73499999999999999</c:v>
                </c:pt>
                <c:pt idx="214">
                  <c:v>0.72</c:v>
                </c:pt>
                <c:pt idx="215">
                  <c:v>0.69</c:v>
                </c:pt>
                <c:pt idx="216">
                  <c:v>0.65999999999999992</c:v>
                </c:pt>
                <c:pt idx="217">
                  <c:v>0.69</c:v>
                </c:pt>
                <c:pt idx="218">
                  <c:v>0.67499999999999993</c:v>
                </c:pt>
                <c:pt idx="219">
                  <c:v>0.70499999999999996</c:v>
                </c:pt>
                <c:pt idx="220">
                  <c:v>0.72</c:v>
                </c:pt>
                <c:pt idx="221">
                  <c:v>0.70499999999999996</c:v>
                </c:pt>
                <c:pt idx="222">
                  <c:v>0.73499999999999999</c:v>
                </c:pt>
                <c:pt idx="223">
                  <c:v>0.73499999999999999</c:v>
                </c:pt>
                <c:pt idx="224">
                  <c:v>0.73499999999999999</c:v>
                </c:pt>
                <c:pt idx="225">
                  <c:v>0.75</c:v>
                </c:pt>
                <c:pt idx="226">
                  <c:v>0.73499999999999999</c:v>
                </c:pt>
                <c:pt idx="227">
                  <c:v>0.7649999999999999</c:v>
                </c:pt>
                <c:pt idx="228">
                  <c:v>0.73499999999999999</c:v>
                </c:pt>
                <c:pt idx="229">
                  <c:v>0.7649999999999999</c:v>
                </c:pt>
                <c:pt idx="230">
                  <c:v>0.77999999999999992</c:v>
                </c:pt>
                <c:pt idx="231">
                  <c:v>0.82499999999999996</c:v>
                </c:pt>
                <c:pt idx="232">
                  <c:v>0.87</c:v>
                </c:pt>
                <c:pt idx="233">
                  <c:v>0.87</c:v>
                </c:pt>
                <c:pt idx="234">
                  <c:v>0.84</c:v>
                </c:pt>
                <c:pt idx="235">
                  <c:v>0.85499999999999998</c:v>
                </c:pt>
                <c:pt idx="236">
                  <c:v>0.82499999999999996</c:v>
                </c:pt>
                <c:pt idx="237">
                  <c:v>0.80999999999999994</c:v>
                </c:pt>
                <c:pt idx="238">
                  <c:v>0.82499999999999996</c:v>
                </c:pt>
                <c:pt idx="239">
                  <c:v>0.85499999999999998</c:v>
                </c:pt>
                <c:pt idx="240">
                  <c:v>0.89999999999999991</c:v>
                </c:pt>
                <c:pt idx="241">
                  <c:v>0.89999999999999991</c:v>
                </c:pt>
                <c:pt idx="242">
                  <c:v>0.91500000000000004</c:v>
                </c:pt>
                <c:pt idx="243">
                  <c:v>0.91500000000000004</c:v>
                </c:pt>
                <c:pt idx="244">
                  <c:v>1.0350000000000001</c:v>
                </c:pt>
                <c:pt idx="245">
                  <c:v>0.96</c:v>
                </c:pt>
                <c:pt idx="246">
                  <c:v>0.96</c:v>
                </c:pt>
                <c:pt idx="247">
                  <c:v>1.0050000000000001</c:v>
                </c:pt>
                <c:pt idx="248">
                  <c:v>0.96</c:v>
                </c:pt>
                <c:pt idx="249">
                  <c:v>0.94500000000000006</c:v>
                </c:pt>
                <c:pt idx="250">
                  <c:v>0.88500000000000001</c:v>
                </c:pt>
                <c:pt idx="251">
                  <c:v>0.80999999999999994</c:v>
                </c:pt>
                <c:pt idx="252">
                  <c:v>0.82499999999999996</c:v>
                </c:pt>
                <c:pt idx="253">
                  <c:v>0.77999999999999992</c:v>
                </c:pt>
                <c:pt idx="254">
                  <c:v>0.84</c:v>
                </c:pt>
                <c:pt idx="255">
                  <c:v>0.85499999999999998</c:v>
                </c:pt>
                <c:pt idx="256">
                  <c:v>0.88500000000000001</c:v>
                </c:pt>
                <c:pt idx="257">
                  <c:v>0.92999999999999994</c:v>
                </c:pt>
                <c:pt idx="258">
                  <c:v>0.87</c:v>
                </c:pt>
                <c:pt idx="259">
                  <c:v>0.94500000000000006</c:v>
                </c:pt>
                <c:pt idx="260">
                  <c:v>0.96</c:v>
                </c:pt>
                <c:pt idx="261">
                  <c:v>0.96</c:v>
                </c:pt>
                <c:pt idx="262">
                  <c:v>0.96</c:v>
                </c:pt>
                <c:pt idx="263">
                  <c:v>0.96</c:v>
                </c:pt>
                <c:pt idx="264">
                  <c:v>0.99</c:v>
                </c:pt>
                <c:pt idx="265">
                  <c:v>0.99</c:v>
                </c:pt>
                <c:pt idx="266">
                  <c:v>0.94500000000000006</c:v>
                </c:pt>
                <c:pt idx="267">
                  <c:v>0.91500000000000004</c:v>
                </c:pt>
                <c:pt idx="268">
                  <c:v>0.92999999999999994</c:v>
                </c:pt>
                <c:pt idx="269">
                  <c:v>0.88500000000000001</c:v>
                </c:pt>
                <c:pt idx="270">
                  <c:v>0.84</c:v>
                </c:pt>
                <c:pt idx="271">
                  <c:v>0.82499999999999996</c:v>
                </c:pt>
                <c:pt idx="272">
                  <c:v>0.84</c:v>
                </c:pt>
                <c:pt idx="273">
                  <c:v>0.89999999999999991</c:v>
                </c:pt>
                <c:pt idx="274">
                  <c:v>0.85499999999999998</c:v>
                </c:pt>
                <c:pt idx="275">
                  <c:v>0.91500000000000004</c:v>
                </c:pt>
                <c:pt idx="276">
                  <c:v>0.91500000000000004</c:v>
                </c:pt>
                <c:pt idx="277">
                  <c:v>0.91500000000000004</c:v>
                </c:pt>
                <c:pt idx="278">
                  <c:v>0.92999999999999994</c:v>
                </c:pt>
                <c:pt idx="279">
                  <c:v>0.91500000000000004</c:v>
                </c:pt>
                <c:pt idx="280">
                  <c:v>0.92999999999999994</c:v>
                </c:pt>
                <c:pt idx="281">
                  <c:v>0.91500000000000004</c:v>
                </c:pt>
                <c:pt idx="282">
                  <c:v>0.94500000000000006</c:v>
                </c:pt>
                <c:pt idx="283">
                  <c:v>0.96</c:v>
                </c:pt>
                <c:pt idx="284">
                  <c:v>1.0350000000000001</c:v>
                </c:pt>
                <c:pt idx="285">
                  <c:v>1.0350000000000001</c:v>
                </c:pt>
                <c:pt idx="286">
                  <c:v>1.0350000000000001</c:v>
                </c:pt>
                <c:pt idx="287">
                  <c:v>1.0649999999999999</c:v>
                </c:pt>
                <c:pt idx="288">
                  <c:v>1.125</c:v>
                </c:pt>
                <c:pt idx="289">
                  <c:v>1.0799999999999998</c:v>
                </c:pt>
                <c:pt idx="290">
                  <c:v>1.0350000000000001</c:v>
                </c:pt>
                <c:pt idx="291">
                  <c:v>0.91500000000000004</c:v>
                </c:pt>
                <c:pt idx="292">
                  <c:v>0.84</c:v>
                </c:pt>
                <c:pt idx="293">
                  <c:v>0.79499999999999993</c:v>
                </c:pt>
              </c:numCache>
            </c:numRef>
          </c:val>
          <c:smooth val="0"/>
          <c:extLst>
            <c:ext xmlns:c16="http://schemas.microsoft.com/office/drawing/2014/chart" uri="{C3380CC4-5D6E-409C-BE32-E72D297353CC}">
              <c16:uniqueId val="{00000001-926B-4868-A3A7-9B2CBF7842F0}"/>
            </c:ext>
          </c:extLst>
        </c:ser>
        <c:dLbls>
          <c:showLegendKey val="0"/>
          <c:showVal val="0"/>
          <c:showCatName val="0"/>
          <c:showSerName val="0"/>
          <c:showPercent val="0"/>
          <c:showBubbleSize val="0"/>
        </c:dLbls>
        <c:marker val="1"/>
        <c:smooth val="0"/>
        <c:axId val="1503645952"/>
        <c:axId val="1503633472"/>
      </c:lineChart>
      <c:dateAx>
        <c:axId val="1503645952"/>
        <c:scaling>
          <c:orientation val="minMax"/>
        </c:scaling>
        <c:delete val="0"/>
        <c:axPos val="b"/>
        <c:numFmt formatCode="mmm\-yy" sourceLinked="0"/>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03633472"/>
        <c:crosses val="autoZero"/>
        <c:auto val="1"/>
        <c:lblOffset val="100"/>
        <c:baseTimeUnit val="days"/>
        <c:majorUnit val="2"/>
        <c:majorTimeUnit val="months"/>
      </c:dateAx>
      <c:valAx>
        <c:axId val="150363347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0.0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03645952"/>
        <c:crosses val="autoZero"/>
        <c:crossBetween val="between"/>
        <c:majorUnit val="0.5"/>
      </c:valAx>
      <c:valAx>
        <c:axId val="1503615712"/>
        <c:scaling>
          <c:orientation val="minMax"/>
          <c:max val="20000000"/>
        </c:scaling>
        <c:delete val="0"/>
        <c:axPos val="r"/>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sz="900"/>
                  <a:t>Million</a:t>
                </a:r>
              </a:p>
            </c:rich>
          </c:tx>
          <c:layout>
            <c:manualLayout>
              <c:xMode val="edge"/>
              <c:yMode val="edge"/>
              <c:x val="0.96067563429571301"/>
              <c:y val="0.15174810423523849"/>
            </c:manualLayout>
          </c:layout>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503610912"/>
        <c:crosses val="max"/>
        <c:crossBetween val="between"/>
        <c:majorUnit val="2000000"/>
        <c:dispUnits>
          <c:builtInUnit val="millions"/>
          <c:dispUnitsLbl>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AU"/>
                    <a:t> </a:t>
                  </a:r>
                </a:p>
              </c:rich>
            </c:tx>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ispUnitsLbl>
        </c:dispUnits>
      </c:valAx>
      <c:catAx>
        <c:axId val="1503610912"/>
        <c:scaling>
          <c:orientation val="minMax"/>
        </c:scaling>
        <c:delete val="1"/>
        <c:axPos val="b"/>
        <c:numFmt formatCode="m/d/yyyy" sourceLinked="1"/>
        <c:majorTickMark val="out"/>
        <c:minorTickMark val="none"/>
        <c:tickLblPos val="nextTo"/>
        <c:crossAx val="1503615712"/>
        <c:crosses val="autoZero"/>
        <c:auto val="1"/>
        <c:lblAlgn val="ctr"/>
        <c:lblOffset val="100"/>
        <c:noMultiLvlLbl val="0"/>
      </c:catAx>
      <c:spPr>
        <a:noFill/>
        <a:ln>
          <a:noFill/>
        </a:ln>
        <a:effectLst/>
      </c:spPr>
    </c:plotArea>
    <c:legend>
      <c:legendPos val="t"/>
      <c:layout>
        <c:manualLayout>
          <c:xMode val="edge"/>
          <c:yMode val="edge"/>
          <c:x val="0.29072840240597531"/>
          <c:y val="4.9778903360668918E-3"/>
          <c:w val="0.41162926509186354"/>
          <c:h val="7.38404053659959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w="9525" cap="flat" cmpd="sng" algn="ctr">
      <a:noFill/>
      <a:round/>
    </a:ln>
    <a:effectLst/>
  </c:spPr>
  <c:txPr>
    <a:bodyPr/>
    <a:lstStyle/>
    <a:p>
      <a:pPr>
        <a:defRPr>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064642878815461"/>
          <c:y val="9.8598232323232324E-2"/>
          <c:w val="0.78833424358274162"/>
          <c:h val="0.75215126262626275"/>
        </c:manualLayout>
      </c:layout>
      <c:barChart>
        <c:barDir val="bar"/>
        <c:grouping val="stacked"/>
        <c:varyColors val="0"/>
        <c:ser>
          <c:idx val="0"/>
          <c:order val="0"/>
          <c:tx>
            <c:strRef>
              <c:f>Tables_Graphs!$M$347</c:f>
              <c:strCache>
                <c:ptCount val="1"/>
                <c:pt idx="0">
                  <c:v>Start_Down</c:v>
                </c:pt>
              </c:strCache>
            </c:strRef>
          </c:tx>
          <c:spPr>
            <a:noFill/>
            <a:ln>
              <a:noFill/>
            </a:ln>
            <a:effectLst/>
          </c:spPr>
          <c:invertIfNegative val="0"/>
          <c:cat>
            <c:strRef>
              <c:f>Tables_Graphs!$C$348:$C$354</c:f>
              <c:strCache>
                <c:ptCount val="7"/>
                <c:pt idx="0">
                  <c:v>Gold Price (+/- 20%)</c:v>
                </c:pt>
                <c:pt idx="1">
                  <c:v>Grade (+/- 20%)</c:v>
                </c:pt>
                <c:pt idx="2">
                  <c:v>Site Opex (+/- 20%)</c:v>
                </c:pt>
                <c:pt idx="3">
                  <c:v>Recovery % (+/- 3%)</c:v>
                </c:pt>
                <c:pt idx="4">
                  <c:v>BSP Opex (+/- 22%)</c:v>
                </c:pt>
                <c:pt idx="5">
                  <c:v>BSP Capex (+/- 20%)</c:v>
                </c:pt>
                <c:pt idx="6">
                  <c:v>Site Capex (+/- 20%)</c:v>
                </c:pt>
              </c:strCache>
            </c:strRef>
          </c:cat>
          <c:val>
            <c:numRef>
              <c:f>Tables_Graphs!$M$348:$M$354</c:f>
              <c:numCache>
                <c:formatCode>#,##0.0;[Red]\-#,##0.0;"-"</c:formatCode>
                <c:ptCount val="7"/>
                <c:pt idx="0">
                  <c:v>210.16601685361201</c:v>
                </c:pt>
                <c:pt idx="1">
                  <c:v>210.51396314123747</c:v>
                </c:pt>
                <c:pt idx="2">
                  <c:v>488.90450824340888</c:v>
                </c:pt>
                <c:pt idx="3">
                  <c:v>563.07127279332815</c:v>
                </c:pt>
                <c:pt idx="4">
                  <c:v>574.65859232022206</c:v>
                </c:pt>
                <c:pt idx="5">
                  <c:v>599.73965876194575</c:v>
                </c:pt>
                <c:pt idx="6">
                  <c:v>609.86830498307177</c:v>
                </c:pt>
              </c:numCache>
            </c:numRef>
          </c:val>
          <c:extLst>
            <c:ext xmlns:c16="http://schemas.microsoft.com/office/drawing/2014/chart" uri="{C3380CC4-5D6E-409C-BE32-E72D297353CC}">
              <c16:uniqueId val="{00000000-B53E-4BEE-8B70-4ECBD21DC0DF}"/>
            </c:ext>
          </c:extLst>
        </c:ser>
        <c:ser>
          <c:idx val="1"/>
          <c:order val="1"/>
          <c:tx>
            <c:strRef>
              <c:f>Tables_Graphs!$N$347</c:f>
              <c:strCache>
                <c:ptCount val="1"/>
                <c:pt idx="0">
                  <c:v>Pessimistic NPV</c:v>
                </c:pt>
              </c:strCache>
            </c:strRef>
          </c:tx>
          <c:spPr>
            <a:solidFill>
              <a:schemeClr val="accent2"/>
            </a:solidFill>
            <a:ln>
              <a:noFill/>
            </a:ln>
            <a:effectLst/>
          </c:spPr>
          <c:invertIfNegative val="0"/>
          <c:cat>
            <c:strRef>
              <c:f>Tables_Graphs!$C$348:$C$354</c:f>
              <c:strCache>
                <c:ptCount val="7"/>
                <c:pt idx="0">
                  <c:v>Gold Price (+/- 20%)</c:v>
                </c:pt>
                <c:pt idx="1">
                  <c:v>Grade (+/- 20%)</c:v>
                </c:pt>
                <c:pt idx="2">
                  <c:v>Site Opex (+/- 20%)</c:v>
                </c:pt>
                <c:pt idx="3">
                  <c:v>Recovery % (+/- 3%)</c:v>
                </c:pt>
                <c:pt idx="4">
                  <c:v>BSP Opex (+/- 22%)</c:v>
                </c:pt>
                <c:pt idx="5">
                  <c:v>BSP Capex (+/- 20%)</c:v>
                </c:pt>
                <c:pt idx="6">
                  <c:v>Site Capex (+/- 20%)</c:v>
                </c:pt>
              </c:strCache>
            </c:strRef>
          </c:cat>
          <c:val>
            <c:numRef>
              <c:f>Tables_Graphs!$N$348:$N$354</c:f>
              <c:numCache>
                <c:formatCode>#,##0.0;[Red]\-#,##0.0;"-"</c:formatCode>
                <c:ptCount val="7"/>
                <c:pt idx="0">
                  <c:v>421.14215458205632</c:v>
                </c:pt>
                <c:pt idx="1">
                  <c:v>420.79420829443086</c:v>
                </c:pt>
                <c:pt idx="2">
                  <c:v>142.40366319225944</c:v>
                </c:pt>
                <c:pt idx="3">
                  <c:v>68.236898642340179</c:v>
                </c:pt>
                <c:pt idx="4">
                  <c:v>56.649579115446272</c:v>
                </c:pt>
                <c:pt idx="5">
                  <c:v>31.56851267372258</c:v>
                </c:pt>
                <c:pt idx="6">
                  <c:v>21.439866452596561</c:v>
                </c:pt>
              </c:numCache>
            </c:numRef>
          </c:val>
          <c:extLst>
            <c:ext xmlns:c16="http://schemas.microsoft.com/office/drawing/2014/chart" uri="{C3380CC4-5D6E-409C-BE32-E72D297353CC}">
              <c16:uniqueId val="{00000001-B53E-4BEE-8B70-4ECBD21DC0DF}"/>
            </c:ext>
          </c:extLst>
        </c:ser>
        <c:ser>
          <c:idx val="2"/>
          <c:order val="2"/>
          <c:tx>
            <c:strRef>
              <c:f>Tables_Graphs!$O$347</c:f>
              <c:strCache>
                <c:ptCount val="1"/>
                <c:pt idx="0">
                  <c:v>Optimistic NPV</c:v>
                </c:pt>
              </c:strCache>
            </c:strRef>
          </c:tx>
          <c:spPr>
            <a:solidFill>
              <a:schemeClr val="accent1"/>
            </a:solidFill>
            <a:ln>
              <a:noFill/>
            </a:ln>
            <a:effectLst/>
          </c:spPr>
          <c:invertIfNegative val="0"/>
          <c:cat>
            <c:strRef>
              <c:f>Tables_Graphs!$C$348:$C$354</c:f>
              <c:strCache>
                <c:ptCount val="7"/>
                <c:pt idx="0">
                  <c:v>Gold Price (+/- 20%)</c:v>
                </c:pt>
                <c:pt idx="1">
                  <c:v>Grade (+/- 20%)</c:v>
                </c:pt>
                <c:pt idx="2">
                  <c:v>Site Opex (+/- 20%)</c:v>
                </c:pt>
                <c:pt idx="3">
                  <c:v>Recovery % (+/- 3%)</c:v>
                </c:pt>
                <c:pt idx="4">
                  <c:v>BSP Opex (+/- 22%)</c:v>
                </c:pt>
                <c:pt idx="5">
                  <c:v>BSP Capex (+/- 20%)</c:v>
                </c:pt>
                <c:pt idx="6">
                  <c:v>Site Capex (+/- 20%)</c:v>
                </c:pt>
              </c:strCache>
            </c:strRef>
          </c:cat>
          <c:val>
            <c:numRef>
              <c:f>Tables_Graphs!$O$348:$O$354</c:f>
              <c:numCache>
                <c:formatCode>#,##0.0;[Red]\-#,##0.0;"-"</c:formatCode>
                <c:ptCount val="7"/>
                <c:pt idx="0">
                  <c:v>421.14215458205598</c:v>
                </c:pt>
                <c:pt idx="1">
                  <c:v>420.79420829443052</c:v>
                </c:pt>
                <c:pt idx="2">
                  <c:v>142.40366319225905</c:v>
                </c:pt>
                <c:pt idx="3">
                  <c:v>68.236898642340066</c:v>
                </c:pt>
                <c:pt idx="4">
                  <c:v>56.649579115446301</c:v>
                </c:pt>
                <c:pt idx="5">
                  <c:v>31.568512673722601</c:v>
                </c:pt>
                <c:pt idx="6">
                  <c:v>21.439866452596601</c:v>
                </c:pt>
              </c:numCache>
            </c:numRef>
          </c:val>
          <c:extLst>
            <c:ext xmlns:c16="http://schemas.microsoft.com/office/drawing/2014/chart" uri="{C3380CC4-5D6E-409C-BE32-E72D297353CC}">
              <c16:uniqueId val="{00000002-B53E-4BEE-8B70-4ECBD21DC0DF}"/>
            </c:ext>
          </c:extLst>
        </c:ser>
        <c:dLbls>
          <c:showLegendKey val="0"/>
          <c:showVal val="0"/>
          <c:showCatName val="0"/>
          <c:showSerName val="0"/>
          <c:showPercent val="0"/>
          <c:showBubbleSize val="0"/>
        </c:dLbls>
        <c:gapWidth val="150"/>
        <c:overlap val="100"/>
        <c:axId val="1295949903"/>
        <c:axId val="1295953743"/>
      </c:barChart>
      <c:catAx>
        <c:axId val="1295949903"/>
        <c:scaling>
          <c:orientation val="maxMin"/>
        </c:scaling>
        <c:delete val="0"/>
        <c:axPos val="l"/>
        <c:numFmt formatCode="General" sourceLinked="1"/>
        <c:majorTickMark val="none"/>
        <c:minorTickMark val="none"/>
        <c:tickLblPos val="low"/>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j-lt"/>
                <a:ea typeface="+mn-ea"/>
                <a:cs typeface="+mn-cs"/>
              </a:defRPr>
            </a:pPr>
            <a:endParaRPr lang="en-US"/>
          </a:p>
        </c:txPr>
        <c:crossAx val="1295953743"/>
        <c:crosses val="autoZero"/>
        <c:auto val="1"/>
        <c:lblAlgn val="ctr"/>
        <c:lblOffset val="100"/>
        <c:noMultiLvlLbl val="0"/>
      </c:catAx>
      <c:valAx>
        <c:axId val="1295953743"/>
        <c:scaling>
          <c:orientation val="minMax"/>
          <c:max val="1200"/>
          <c:min val="0"/>
        </c:scaling>
        <c:delete val="0"/>
        <c:axPos val="t"/>
        <c:majorGridlines>
          <c:spPr>
            <a:ln w="9525" cap="flat" cmpd="sng" algn="ctr">
              <a:solidFill>
                <a:schemeClr val="tx2">
                  <a:lumMod val="10000"/>
                  <a:lumOff val="90000"/>
                </a:schemeClr>
              </a:solidFill>
              <a:round/>
            </a:ln>
            <a:effectLst/>
          </c:spPr>
        </c:majorGridlines>
        <c:title>
          <c:tx>
            <c:rich>
              <a:bodyPr rot="0" spcFirstLastPara="1" vertOverflow="ellipsis" vert="horz" wrap="square" anchor="ctr" anchorCtr="1"/>
              <a:lstStyle/>
              <a:p>
                <a:pPr>
                  <a:defRPr sz="900" b="1" i="0" u="none" strike="noStrike" kern="1200" cap="all" baseline="0">
                    <a:solidFill>
                      <a:schemeClr val="lt1">
                        <a:lumMod val="85000"/>
                      </a:schemeClr>
                    </a:solidFill>
                    <a:latin typeface="+mj-lt"/>
                    <a:ea typeface="+mn-ea"/>
                    <a:cs typeface="+mn-cs"/>
                  </a:defRPr>
                </a:pPr>
                <a:r>
                  <a:rPr lang="en-AU" b="1">
                    <a:solidFill>
                      <a:sysClr val="windowText" lastClr="000000"/>
                    </a:solidFill>
                    <a:latin typeface="+mj-lt"/>
                  </a:rPr>
                  <a:t>NPV A$M</a:t>
                </a:r>
              </a:p>
            </c:rich>
          </c:tx>
          <c:layout>
            <c:manualLayout>
              <c:xMode val="edge"/>
              <c:yMode val="edge"/>
              <c:x val="0.53996394801126923"/>
              <c:y val="0.90881864981075666"/>
            </c:manualLayout>
          </c:layout>
          <c:overlay val="0"/>
          <c:spPr>
            <a:noFill/>
            <a:ln>
              <a:noFill/>
            </a:ln>
            <a:effectLst/>
          </c:spPr>
          <c:txPr>
            <a:bodyPr rot="0" spcFirstLastPara="1" vertOverflow="ellipsis" vert="horz" wrap="square" anchor="ctr" anchorCtr="1"/>
            <a:lstStyle/>
            <a:p>
              <a:pPr>
                <a:defRPr sz="900" b="1" i="0" u="none" strike="noStrike" kern="1200" cap="all" baseline="0">
                  <a:solidFill>
                    <a:schemeClr val="lt1">
                      <a:lumMod val="85000"/>
                    </a:schemeClr>
                  </a:solidFill>
                  <a:latin typeface="+mj-lt"/>
                  <a:ea typeface="+mn-ea"/>
                  <a:cs typeface="+mn-cs"/>
                </a:defRPr>
              </a:pPr>
              <a:endParaRPr lang="en-US"/>
            </a:p>
          </c:txPr>
        </c:title>
        <c:numFmt formatCode="#,##0" sourceLinked="0"/>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295949903"/>
        <c:crosses val="autoZero"/>
        <c:crossBetween val="between"/>
      </c:valAx>
      <c:spPr>
        <a:solidFill>
          <a:sysClr val="window" lastClr="FFFFFF"/>
        </a:solidFill>
        <a:ln>
          <a:noFill/>
        </a:ln>
        <a:effectLst/>
      </c:spPr>
    </c:plotArea>
    <c:legend>
      <c:legendPos val="b"/>
      <c:legendEntry>
        <c:idx val="0"/>
        <c:delete val="1"/>
      </c:legendEntry>
      <c:layout>
        <c:manualLayout>
          <c:xMode val="edge"/>
          <c:yMode val="edge"/>
          <c:x val="0.44090751866011285"/>
          <c:y val="0.94080967744299027"/>
          <c:w val="0.33386758988756637"/>
          <c:h val="5.3897222222222221E-2"/>
        </c:manualLayout>
      </c:layout>
      <c:overlay val="1"/>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j-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04">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0.41492</cdr:x>
      <cdr:y>0</cdr:y>
    </cdr:from>
    <cdr:to>
      <cdr:x>0.68028</cdr:x>
      <cdr:y>0.12337</cdr:y>
    </cdr:to>
    <cdr:sp macro="" textlink="">
      <cdr:nvSpPr>
        <cdr:cNvPr id="2" name="TextBox 1">
          <a:extLst xmlns:a="http://schemas.openxmlformats.org/drawingml/2006/main">
            <a:ext uri="{FF2B5EF4-FFF2-40B4-BE49-F238E27FC236}">
              <a16:creationId xmlns:a16="http://schemas.microsoft.com/office/drawing/2014/main" id="{326C1606-DE41-DA7E-F52E-6026F935A84C}"/>
            </a:ext>
          </a:extLst>
        </cdr:cNvPr>
        <cdr:cNvSpPr txBox="1"/>
      </cdr:nvSpPr>
      <cdr:spPr>
        <a:xfrm xmlns:a="http://schemas.openxmlformats.org/drawingml/2006/main">
          <a:off x="2539393" y="0"/>
          <a:ext cx="1624009" cy="448026"/>
        </a:xfrm>
        <a:prstGeom xmlns:a="http://schemas.openxmlformats.org/drawingml/2006/main" prst="rect">
          <a:avLst/>
        </a:prstGeom>
        <a:noFill xmlns:a="http://schemas.openxmlformats.org/drawingml/2006/main"/>
        <a:ln xmlns:a="http://schemas.openxmlformats.org/drawingml/2006/main">
          <a:solidFill>
            <a:schemeClr val="tx1"/>
          </a:solidFill>
        </a:ln>
        <a:effectLst xmlns:a="http://schemas.openxmlformats.org/drawingml/2006/main">
          <a:softEdge rad="31750"/>
        </a:effectLst>
      </cdr:spPr>
      <cdr:txBody>
        <a:bodyPr xmlns:a="http://schemas.openxmlformats.org/drawingml/2006/main" vertOverflow="clip" wrap="none" rtlCol="0" anchor="ctr"/>
        <a:lstStyle xmlns:a="http://schemas.openxmlformats.org/drawingml/2006/main"/>
        <a:p xmlns:a="http://schemas.openxmlformats.org/drawingml/2006/main">
          <a:pPr algn="ctr"/>
          <a:r>
            <a:rPr lang="en-AU" sz="900" b="1" kern="1200" dirty="0">
              <a:ln>
                <a:noFill/>
              </a:ln>
              <a:solidFill>
                <a:schemeClr val="tx2"/>
              </a:solidFill>
              <a:latin typeface="+mj-lt"/>
            </a:rPr>
            <a:t>BASE</a:t>
          </a:r>
          <a:r>
            <a:rPr lang="en-AU" sz="900" b="1" kern="1200" baseline="0" dirty="0">
              <a:ln>
                <a:noFill/>
              </a:ln>
              <a:solidFill>
                <a:schemeClr val="tx2"/>
              </a:solidFill>
              <a:latin typeface="+mj-lt"/>
            </a:rPr>
            <a:t> </a:t>
          </a:r>
          <a:r>
            <a:rPr lang="en-AU" sz="900" b="1" kern="1200" dirty="0">
              <a:ln>
                <a:noFill/>
              </a:ln>
              <a:solidFill>
                <a:schemeClr val="tx2"/>
              </a:solidFill>
              <a:latin typeface="+mj-lt"/>
            </a:rPr>
            <a:t>PROJECT NPV8%</a:t>
          </a:r>
        </a:p>
        <a:p xmlns:a="http://schemas.openxmlformats.org/drawingml/2006/main">
          <a:pPr algn="ctr"/>
          <a:r>
            <a:rPr lang="en-AU" sz="900" b="1" kern="1200" dirty="0">
              <a:ln>
                <a:noFill/>
              </a:ln>
              <a:solidFill>
                <a:schemeClr val="tx2"/>
              </a:solidFill>
              <a:latin typeface="+mj-lt"/>
            </a:rPr>
            <a:t>631.3</a:t>
          </a:r>
          <a:r>
            <a:rPr lang="en-AU" sz="900" b="1" kern="1200" baseline="0" dirty="0">
              <a:ln>
                <a:noFill/>
              </a:ln>
              <a:solidFill>
                <a:schemeClr val="tx2"/>
              </a:solidFill>
              <a:latin typeface="+mj-lt"/>
            </a:rPr>
            <a:t> M</a:t>
          </a:r>
          <a:endParaRPr lang="en-AU" sz="900" b="1" kern="1200" dirty="0">
            <a:ln>
              <a:noFill/>
            </a:ln>
            <a:solidFill>
              <a:schemeClr val="tx2"/>
            </a:solidFill>
            <a:latin typeface="+mj-lt"/>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42E7F8A-CC28-4ACE-8F22-6EBB0614C18F}" type="datetimeFigureOut">
              <a:rPr lang="en-AU" smtClean="0"/>
              <a:t>14/04/2026</a:t>
            </a:fld>
            <a:endParaRPr lang="en-AU"/>
          </a:p>
        </p:txBody>
      </p:sp>
      <p:sp>
        <p:nvSpPr>
          <p:cNvPr id="4" name="Slide Image Placeholder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4E7560D1-B119-4895-A2F0-E6241899CE53}" type="slidenum">
              <a:rPr lang="en-AU" smtClean="0"/>
              <a:t>‹#›</a:t>
            </a:fld>
            <a:endParaRPr lang="en-AU"/>
          </a:p>
        </p:txBody>
      </p:sp>
    </p:spTree>
    <p:extLst>
      <p:ext uri="{BB962C8B-B14F-4D97-AF65-F5344CB8AC3E}">
        <p14:creationId xmlns:p14="http://schemas.microsoft.com/office/powerpoint/2010/main" val="4294678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3FCE1-5AF4-C5A2-09B4-7925096CAE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8C875-505D-AA93-90CD-43C9E5ED9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190FC-9602-21FB-85AE-FC4B7A941F5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44AEE31-1C49-5DBD-00A9-FD59E6C72891}"/>
              </a:ext>
            </a:extLst>
          </p:cNvPr>
          <p:cNvSpPr>
            <a:spLocks noGrp="1"/>
          </p:cNvSpPr>
          <p:nvPr>
            <p:ph type="sldNum" sz="quarter" idx="5"/>
          </p:nvPr>
        </p:nvSpPr>
        <p:spPr/>
        <p:txBody>
          <a:bodyPr/>
          <a:lstStyle/>
          <a:p>
            <a:fld id="{4E7560D1-B119-4895-A2F0-E6241899CE53}" type="slidenum">
              <a:rPr lang="en-AU" smtClean="0"/>
              <a:t>5</a:t>
            </a:fld>
            <a:endParaRPr lang="en-AU"/>
          </a:p>
        </p:txBody>
      </p:sp>
    </p:spTree>
    <p:extLst>
      <p:ext uri="{BB962C8B-B14F-4D97-AF65-F5344CB8AC3E}">
        <p14:creationId xmlns:p14="http://schemas.microsoft.com/office/powerpoint/2010/main" val="28590706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772AC-3186-D8BA-D885-7B9CEF3DA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854B20-1AA2-AAE9-6E75-18A8C1FD6E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1299E-DAA5-6026-0248-72BAC45284B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4CFE093-44B6-03FA-AECC-F133FC7FB012}"/>
              </a:ext>
            </a:extLst>
          </p:cNvPr>
          <p:cNvSpPr>
            <a:spLocks noGrp="1"/>
          </p:cNvSpPr>
          <p:nvPr>
            <p:ph type="sldNum" sz="quarter" idx="5"/>
          </p:nvPr>
        </p:nvSpPr>
        <p:spPr/>
        <p:txBody>
          <a:bodyPr/>
          <a:lstStyle/>
          <a:p>
            <a:fld id="{4E7560D1-B119-4895-A2F0-E6241899CE53}" type="slidenum">
              <a:rPr lang="en-AU" smtClean="0"/>
              <a:t>7</a:t>
            </a:fld>
            <a:endParaRPr lang="en-AU"/>
          </a:p>
        </p:txBody>
      </p:sp>
    </p:spTree>
    <p:extLst>
      <p:ext uri="{BB962C8B-B14F-4D97-AF65-F5344CB8AC3E}">
        <p14:creationId xmlns:p14="http://schemas.microsoft.com/office/powerpoint/2010/main" val="432317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06785-11B7-56F4-7ADB-0DA3DF3F8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794D8-C921-0952-7AC0-CD2DFE7989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2883CD-EB7D-208F-B04B-6A4A94498A9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AB34970-422E-6FA1-F92F-9424CDB846AF}"/>
              </a:ext>
            </a:extLst>
          </p:cNvPr>
          <p:cNvSpPr>
            <a:spLocks noGrp="1"/>
          </p:cNvSpPr>
          <p:nvPr>
            <p:ph type="sldNum" sz="quarter" idx="5"/>
          </p:nvPr>
        </p:nvSpPr>
        <p:spPr/>
        <p:txBody>
          <a:bodyPr/>
          <a:lstStyle/>
          <a:p>
            <a:fld id="{4E7560D1-B119-4895-A2F0-E6241899CE53}" type="slidenum">
              <a:rPr lang="en-AU" smtClean="0"/>
              <a:t>8</a:t>
            </a:fld>
            <a:endParaRPr lang="en-AU"/>
          </a:p>
        </p:txBody>
      </p:sp>
    </p:spTree>
    <p:extLst>
      <p:ext uri="{BB962C8B-B14F-4D97-AF65-F5344CB8AC3E}">
        <p14:creationId xmlns:p14="http://schemas.microsoft.com/office/powerpoint/2010/main" val="1980171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59CF2-A525-BD3B-8693-8C6F4D68A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E2EF94-6632-F45D-41CC-37925AECB3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8B825-9629-4278-1B63-380125DB59A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18D870E-79FD-A7C0-E6E6-276E43E9278D}"/>
              </a:ext>
            </a:extLst>
          </p:cNvPr>
          <p:cNvSpPr>
            <a:spLocks noGrp="1"/>
          </p:cNvSpPr>
          <p:nvPr>
            <p:ph type="sldNum" sz="quarter" idx="5"/>
          </p:nvPr>
        </p:nvSpPr>
        <p:spPr/>
        <p:txBody>
          <a:bodyPr/>
          <a:lstStyle/>
          <a:p>
            <a:fld id="{4E7560D1-B119-4895-A2F0-E6241899CE53}" type="slidenum">
              <a:rPr lang="en-AU" smtClean="0"/>
              <a:t>10</a:t>
            </a:fld>
            <a:endParaRPr lang="en-AU"/>
          </a:p>
        </p:txBody>
      </p:sp>
    </p:spTree>
    <p:extLst>
      <p:ext uri="{BB962C8B-B14F-4D97-AF65-F5344CB8AC3E}">
        <p14:creationId xmlns:p14="http://schemas.microsoft.com/office/powerpoint/2010/main" val="4280262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E7560D1-B119-4895-A2F0-E6241899CE53}" type="slidenum">
              <a:rPr lang="en-AU" smtClean="0"/>
              <a:t>11</a:t>
            </a:fld>
            <a:endParaRPr lang="en-AU"/>
          </a:p>
        </p:txBody>
      </p:sp>
    </p:spTree>
    <p:extLst>
      <p:ext uri="{BB962C8B-B14F-4D97-AF65-F5344CB8AC3E}">
        <p14:creationId xmlns:p14="http://schemas.microsoft.com/office/powerpoint/2010/main" val="4223993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E7560D1-B119-4895-A2F0-E6241899CE53}" type="slidenum">
              <a:rPr lang="en-AU" smtClean="0"/>
              <a:t>16</a:t>
            </a:fld>
            <a:endParaRPr lang="en-AU"/>
          </a:p>
        </p:txBody>
      </p:sp>
    </p:spTree>
    <p:extLst>
      <p:ext uri="{BB962C8B-B14F-4D97-AF65-F5344CB8AC3E}">
        <p14:creationId xmlns:p14="http://schemas.microsoft.com/office/powerpoint/2010/main" val="15286104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E7560D1-B119-4895-A2F0-E6241899CE53}" type="slidenum">
              <a:rPr lang="en-AU" smtClean="0"/>
              <a:t>23</a:t>
            </a:fld>
            <a:endParaRPr lang="en-AU"/>
          </a:p>
        </p:txBody>
      </p:sp>
    </p:spTree>
    <p:extLst>
      <p:ext uri="{BB962C8B-B14F-4D97-AF65-F5344CB8AC3E}">
        <p14:creationId xmlns:p14="http://schemas.microsoft.com/office/powerpoint/2010/main" val="469144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E7560D1-B119-4895-A2F0-E6241899CE53}" type="slidenum">
              <a:rPr lang="en-AU" smtClean="0"/>
              <a:t>26</a:t>
            </a:fld>
            <a:endParaRPr lang="en-AU"/>
          </a:p>
        </p:txBody>
      </p:sp>
    </p:spTree>
    <p:extLst>
      <p:ext uri="{BB962C8B-B14F-4D97-AF65-F5344CB8AC3E}">
        <p14:creationId xmlns:p14="http://schemas.microsoft.com/office/powerpoint/2010/main" val="39627226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4E7560D1-B119-4895-A2F0-E6241899CE53}" type="slidenum">
              <a:rPr lang="en-AU" smtClean="0"/>
              <a:t>28</a:t>
            </a:fld>
            <a:endParaRPr lang="en-AU"/>
          </a:p>
        </p:txBody>
      </p:sp>
    </p:spTree>
    <p:extLst>
      <p:ext uri="{BB962C8B-B14F-4D97-AF65-F5344CB8AC3E}">
        <p14:creationId xmlns:p14="http://schemas.microsoft.com/office/powerpoint/2010/main" val="35502125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B58679-EBA0-0C11-475F-E345D546A099}"/>
              </a:ext>
            </a:extLst>
          </p:cNvPr>
          <p:cNvSpPr/>
          <p:nvPr userDrawn="1"/>
        </p:nvSpPr>
        <p:spPr>
          <a:xfrm>
            <a:off x="1966490" y="3429000"/>
            <a:ext cx="10225510" cy="3437722"/>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CD00EE01-3D05-1C37-E6BC-0FFB82525677}"/>
              </a:ext>
            </a:extLst>
          </p:cNvPr>
          <p:cNvSpPr/>
          <p:nvPr userDrawn="1"/>
        </p:nvSpPr>
        <p:spPr>
          <a:xfrm rot="5400000">
            <a:off x="687058" y="1279430"/>
            <a:ext cx="6858000" cy="4299139"/>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53258184-293A-3ACE-B127-EAA111D9A298}"/>
              </a:ext>
            </a:extLst>
          </p:cNvPr>
          <p:cNvSpPr/>
          <p:nvPr userDrawn="1"/>
        </p:nvSpPr>
        <p:spPr>
          <a:xfrm>
            <a:off x="1966490" y="-1"/>
            <a:ext cx="10225510" cy="685800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4" name="Picture 3" descr="An aerial view of a small town&#10;&#10;AI-generated content may be incorrect.">
            <a:extLst>
              <a:ext uri="{FF2B5EF4-FFF2-40B4-BE49-F238E27FC236}">
                <a16:creationId xmlns:a16="http://schemas.microsoft.com/office/drawing/2014/main" id="{106A39E3-49AF-F3C0-1817-4E180D0D14CA}"/>
              </a:ext>
            </a:extLst>
          </p:cNvPr>
          <p:cNvPicPr>
            <a:picLocks noChangeAspect="1"/>
          </p:cNvPicPr>
          <p:nvPr userDrawn="1"/>
        </p:nvPicPr>
        <p:blipFill rotWithShape="1">
          <a:blip r:embed="rId2" cstate="screen">
            <a:alphaModFix amt="88000"/>
            <a:extLst>
              <a:ext uri="{28A0092B-C50C-407E-A947-70E740481C1C}">
                <a14:useLocalDpi xmlns:a14="http://schemas.microsoft.com/office/drawing/2010/main"/>
              </a:ext>
            </a:extLst>
          </a:blip>
          <a:srcRect/>
          <a:stretch>
            <a:fillRect/>
          </a:stretch>
        </p:blipFill>
        <p:spPr>
          <a:xfrm>
            <a:off x="1966491" y="0"/>
            <a:ext cx="10225510" cy="6866723"/>
          </a:xfrm>
          <a:prstGeom prst="rect">
            <a:avLst/>
          </a:prstGeom>
        </p:spPr>
      </p:pic>
      <p:sp>
        <p:nvSpPr>
          <p:cNvPr id="7" name="Rectangle 6">
            <a:extLst>
              <a:ext uri="{FF2B5EF4-FFF2-40B4-BE49-F238E27FC236}">
                <a16:creationId xmlns:a16="http://schemas.microsoft.com/office/drawing/2014/main" id="{336A300E-17B8-CE60-5C7C-8D5FB2C63CFD}"/>
              </a:ext>
            </a:extLst>
          </p:cNvPr>
          <p:cNvSpPr/>
          <p:nvPr userDrawn="1"/>
        </p:nvSpPr>
        <p:spPr>
          <a:xfrm>
            <a:off x="621791" y="621792"/>
            <a:ext cx="4506800" cy="5623138"/>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Graphic 12">
            <a:extLst>
              <a:ext uri="{FF2B5EF4-FFF2-40B4-BE49-F238E27FC236}">
                <a16:creationId xmlns:a16="http://schemas.microsoft.com/office/drawing/2014/main" id="{CD89755B-48E4-CBF5-E39C-FE2D3186E27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6568" r="10670"/>
          <a:stretch>
            <a:fillRect/>
          </a:stretch>
        </p:blipFill>
        <p:spPr>
          <a:xfrm>
            <a:off x="621790" y="621791"/>
            <a:ext cx="4506800" cy="5614418"/>
          </a:xfrm>
          <a:prstGeom prst="rect">
            <a:avLst/>
          </a:prstGeom>
        </p:spPr>
      </p:pic>
      <p:sp>
        <p:nvSpPr>
          <p:cNvPr id="14" name="Rectangle 13">
            <a:extLst>
              <a:ext uri="{FF2B5EF4-FFF2-40B4-BE49-F238E27FC236}">
                <a16:creationId xmlns:a16="http://schemas.microsoft.com/office/drawing/2014/main" id="{77071A6E-1BE6-2ED9-E798-359465E612F2}"/>
              </a:ext>
            </a:extLst>
          </p:cNvPr>
          <p:cNvSpPr/>
          <p:nvPr userDrawn="1"/>
        </p:nvSpPr>
        <p:spPr>
          <a:xfrm>
            <a:off x="621789" y="621792"/>
            <a:ext cx="4506800" cy="5623138"/>
          </a:xfrm>
          <a:prstGeom prst="rect">
            <a:avLst/>
          </a:prstGeom>
          <a:gradFill>
            <a:gsLst>
              <a:gs pos="100000">
                <a:schemeClr val="accent5">
                  <a:alpha val="58000"/>
                </a:schemeClr>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905A410B-9A4B-36B7-1A8F-FC5AD12906B6}"/>
              </a:ext>
            </a:extLst>
          </p:cNvPr>
          <p:cNvSpPr>
            <a:spLocks noGrp="1"/>
          </p:cNvSpPr>
          <p:nvPr>
            <p:ph type="ctrTitle"/>
          </p:nvPr>
        </p:nvSpPr>
        <p:spPr>
          <a:xfrm>
            <a:off x="786384" y="3014676"/>
            <a:ext cx="4189807" cy="2387600"/>
          </a:xfrm>
        </p:spPr>
        <p:txBody>
          <a:bodyPr anchor="b">
            <a:normAutofit/>
          </a:bodyPr>
          <a:lstStyle>
            <a:lvl1pPr algn="l">
              <a:defRPr sz="5400" b="0">
                <a:solidFill>
                  <a:schemeClr val="bg1"/>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B3C73CE0-15FF-1A3D-D858-9F28FB231054}"/>
              </a:ext>
            </a:extLst>
          </p:cNvPr>
          <p:cNvSpPr>
            <a:spLocks noGrp="1"/>
          </p:cNvSpPr>
          <p:nvPr>
            <p:ph type="subTitle" idx="1"/>
          </p:nvPr>
        </p:nvSpPr>
        <p:spPr>
          <a:xfrm>
            <a:off x="786384" y="5402275"/>
            <a:ext cx="4189807" cy="4399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10" name="Graphic 9">
            <a:extLst>
              <a:ext uri="{FF2B5EF4-FFF2-40B4-BE49-F238E27FC236}">
                <a16:creationId xmlns:a16="http://schemas.microsoft.com/office/drawing/2014/main" id="{4174C7E0-4381-33F6-2BBA-8E8FFBC5A7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37935" y="960784"/>
            <a:ext cx="3032246" cy="512492"/>
          </a:xfrm>
          <a:prstGeom prst="rect">
            <a:avLst/>
          </a:prstGeom>
        </p:spPr>
      </p:pic>
    </p:spTree>
    <p:extLst>
      <p:ext uri="{BB962C8B-B14F-4D97-AF65-F5344CB8AC3E}">
        <p14:creationId xmlns:p14="http://schemas.microsoft.com/office/powerpoint/2010/main" val="162369276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B881-B18B-9460-82CE-71E0DA6D3A2F}"/>
              </a:ext>
            </a:extLst>
          </p:cNvPr>
          <p:cNvSpPr>
            <a:spLocks noGrp="1"/>
          </p:cNvSpPr>
          <p:nvPr>
            <p:ph type="title"/>
          </p:nvPr>
        </p:nvSpPr>
        <p:spPr>
          <a:xfrm>
            <a:off x="6289351" y="225165"/>
            <a:ext cx="5669287" cy="661243"/>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9F2ACA1-E285-53E6-D303-191315D0CA84}"/>
              </a:ext>
            </a:extLst>
          </p:cNvPr>
          <p:cNvSpPr>
            <a:spLocks noGrp="1"/>
          </p:cNvSpPr>
          <p:nvPr>
            <p:ph sz="half" idx="1"/>
          </p:nvPr>
        </p:nvSpPr>
        <p:spPr>
          <a:xfrm>
            <a:off x="6289349" y="1212980"/>
            <a:ext cx="5669290" cy="4963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Picture Placeholder 7">
            <a:extLst>
              <a:ext uri="{FF2B5EF4-FFF2-40B4-BE49-F238E27FC236}">
                <a16:creationId xmlns:a16="http://schemas.microsoft.com/office/drawing/2014/main" id="{185A3AAB-54B4-2A17-3604-A2F0A4DEB030}"/>
              </a:ext>
            </a:extLst>
          </p:cNvPr>
          <p:cNvSpPr>
            <a:spLocks noGrp="1"/>
          </p:cNvSpPr>
          <p:nvPr>
            <p:ph type="pic" sz="quarter" idx="13"/>
          </p:nvPr>
        </p:nvSpPr>
        <p:spPr>
          <a:xfrm>
            <a:off x="378264" y="225425"/>
            <a:ext cx="5617488" cy="5951538"/>
          </a:xfrm>
        </p:spPr>
        <p:txBody>
          <a:bodyPr/>
          <a:lstStyle/>
          <a:p>
            <a:endParaRPr lang="en-AU"/>
          </a:p>
        </p:txBody>
      </p:sp>
      <p:sp>
        <p:nvSpPr>
          <p:cNvPr id="12" name="Footer Placeholder 4">
            <a:extLst>
              <a:ext uri="{FF2B5EF4-FFF2-40B4-BE49-F238E27FC236}">
                <a16:creationId xmlns:a16="http://schemas.microsoft.com/office/drawing/2014/main" id="{FE11C113-54C2-CD87-7871-EB94BEA7642E}"/>
              </a:ext>
            </a:extLst>
          </p:cNvPr>
          <p:cNvSpPr>
            <a:spLocks noGrp="1"/>
          </p:cNvSpPr>
          <p:nvPr>
            <p:ph type="ftr" sz="quarter" idx="3"/>
          </p:nvPr>
        </p:nvSpPr>
        <p:spPr>
          <a:xfrm>
            <a:off x="361395" y="6418227"/>
            <a:ext cx="9422201" cy="365125"/>
          </a:xfrm>
          <a:prstGeom prst="rect">
            <a:avLst/>
          </a:prstGeom>
        </p:spPr>
        <p:txBody>
          <a:bodyPr vert="horz" lIns="91440" tIns="45720" rIns="91440" bIns="45720" rtlCol="0" anchor="ctr"/>
          <a:lstStyle>
            <a:lvl1pPr algn="l">
              <a:defRPr sz="1050">
                <a:solidFill>
                  <a:schemeClr val="tx1">
                    <a:tint val="82000"/>
                  </a:schemeClr>
                </a:solidFill>
              </a:defRPr>
            </a:lvl1pPr>
          </a:lstStyle>
          <a:p>
            <a:endParaRPr lang="en-AU"/>
          </a:p>
        </p:txBody>
      </p:sp>
      <p:sp>
        <p:nvSpPr>
          <p:cNvPr id="13" name="Rectangle 12">
            <a:extLst>
              <a:ext uri="{FF2B5EF4-FFF2-40B4-BE49-F238E27FC236}">
                <a16:creationId xmlns:a16="http://schemas.microsoft.com/office/drawing/2014/main" id="{E89D413A-1E68-F4F9-707C-0348CC73FEDF}"/>
              </a:ext>
            </a:extLst>
          </p:cNvPr>
          <p:cNvSpPr/>
          <p:nvPr userDrawn="1"/>
        </p:nvSpPr>
        <p:spPr>
          <a:xfrm>
            <a:off x="0" y="0"/>
            <a:ext cx="84668" cy="6858000"/>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5">
            <a:extLst>
              <a:ext uri="{FF2B5EF4-FFF2-40B4-BE49-F238E27FC236}">
                <a16:creationId xmlns:a16="http://schemas.microsoft.com/office/drawing/2014/main" id="{81DDB974-62D4-0B5D-00FF-2429A437D908}"/>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a:t>
            </a:fld>
            <a:endParaRPr lang="en-AU"/>
          </a:p>
        </p:txBody>
      </p:sp>
      <p:pic>
        <p:nvPicPr>
          <p:cNvPr id="5" name="Graphic 4">
            <a:extLst>
              <a:ext uri="{FF2B5EF4-FFF2-40B4-BE49-F238E27FC236}">
                <a16:creationId xmlns:a16="http://schemas.microsoft.com/office/drawing/2014/main" id="{4534094A-D775-5DE7-21BA-68C238E5279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7997" y="6470860"/>
            <a:ext cx="1688173" cy="285325"/>
          </a:xfrm>
          <a:prstGeom prst="rect">
            <a:avLst/>
          </a:prstGeom>
        </p:spPr>
      </p:pic>
    </p:spTree>
    <p:extLst>
      <p:ext uri="{BB962C8B-B14F-4D97-AF65-F5344CB8AC3E}">
        <p14:creationId xmlns:p14="http://schemas.microsoft.com/office/powerpoint/2010/main" val="317914976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DF33-CBEB-28DA-7DBC-A35C80B88970}"/>
              </a:ext>
            </a:extLst>
          </p:cNvPr>
          <p:cNvSpPr>
            <a:spLocks noGrp="1"/>
          </p:cNvSpPr>
          <p:nvPr>
            <p:ph type="title"/>
          </p:nvPr>
        </p:nvSpPr>
        <p:spPr>
          <a:xfrm>
            <a:off x="361395" y="225165"/>
            <a:ext cx="11597341" cy="661243"/>
          </a:xfrm>
        </p:spPr>
        <p:txBody>
          <a:bodyPr/>
          <a:lstStyle/>
          <a:p>
            <a:r>
              <a:rPr lang="en-US"/>
              <a:t>Click to edit Master title style</a:t>
            </a:r>
            <a:endParaRPr lang="en-AU"/>
          </a:p>
        </p:txBody>
      </p:sp>
      <p:sp>
        <p:nvSpPr>
          <p:cNvPr id="10" name="Footer Placeholder 4">
            <a:extLst>
              <a:ext uri="{FF2B5EF4-FFF2-40B4-BE49-F238E27FC236}">
                <a16:creationId xmlns:a16="http://schemas.microsoft.com/office/drawing/2014/main" id="{E867BDD6-B12E-4254-55BE-2664C5251B28}"/>
              </a:ext>
            </a:extLst>
          </p:cNvPr>
          <p:cNvSpPr>
            <a:spLocks noGrp="1"/>
          </p:cNvSpPr>
          <p:nvPr>
            <p:ph type="ftr" sz="quarter" idx="3"/>
          </p:nvPr>
        </p:nvSpPr>
        <p:spPr>
          <a:xfrm>
            <a:off x="361395" y="6418227"/>
            <a:ext cx="9422201" cy="365125"/>
          </a:xfrm>
          <a:prstGeom prst="rect">
            <a:avLst/>
          </a:prstGeom>
        </p:spPr>
        <p:txBody>
          <a:bodyPr vert="horz" lIns="91440" tIns="45720" rIns="91440" bIns="45720" rtlCol="0" anchor="ctr"/>
          <a:lstStyle>
            <a:lvl1pPr algn="l">
              <a:defRPr sz="1050">
                <a:solidFill>
                  <a:schemeClr val="tx1">
                    <a:tint val="82000"/>
                  </a:schemeClr>
                </a:solidFill>
              </a:defRPr>
            </a:lvl1pPr>
          </a:lstStyle>
          <a:p>
            <a:endParaRPr lang="en-AU"/>
          </a:p>
        </p:txBody>
      </p:sp>
      <p:sp>
        <p:nvSpPr>
          <p:cNvPr id="11" name="Rectangle 10">
            <a:extLst>
              <a:ext uri="{FF2B5EF4-FFF2-40B4-BE49-F238E27FC236}">
                <a16:creationId xmlns:a16="http://schemas.microsoft.com/office/drawing/2014/main" id="{763BF1D0-ED82-2F7D-1075-9B3C3477C829}"/>
              </a:ext>
            </a:extLst>
          </p:cNvPr>
          <p:cNvSpPr/>
          <p:nvPr userDrawn="1"/>
        </p:nvSpPr>
        <p:spPr>
          <a:xfrm>
            <a:off x="0" y="0"/>
            <a:ext cx="84668" cy="6858000"/>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5">
            <a:extLst>
              <a:ext uri="{FF2B5EF4-FFF2-40B4-BE49-F238E27FC236}">
                <a16:creationId xmlns:a16="http://schemas.microsoft.com/office/drawing/2014/main" id="{CA331A2B-6042-1C6B-5906-F0BF11AA51B0}"/>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a:t>
            </a:fld>
            <a:endParaRPr lang="en-AU"/>
          </a:p>
        </p:txBody>
      </p:sp>
      <p:pic>
        <p:nvPicPr>
          <p:cNvPr id="4" name="Graphic 3">
            <a:extLst>
              <a:ext uri="{FF2B5EF4-FFF2-40B4-BE49-F238E27FC236}">
                <a16:creationId xmlns:a16="http://schemas.microsoft.com/office/drawing/2014/main" id="{1067E8B0-FE72-F9EC-4BF3-1F45CA587C6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7997" y="6470860"/>
            <a:ext cx="1688173" cy="285325"/>
          </a:xfrm>
          <a:prstGeom prst="rect">
            <a:avLst/>
          </a:prstGeom>
        </p:spPr>
      </p:pic>
    </p:spTree>
    <p:extLst>
      <p:ext uri="{BB962C8B-B14F-4D97-AF65-F5344CB8AC3E}">
        <p14:creationId xmlns:p14="http://schemas.microsoft.com/office/powerpoint/2010/main" val="371912770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dar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FDF33-CBEB-28DA-7DBC-A35C80B88970}"/>
              </a:ext>
            </a:extLst>
          </p:cNvPr>
          <p:cNvSpPr>
            <a:spLocks noGrp="1"/>
          </p:cNvSpPr>
          <p:nvPr>
            <p:ph type="title"/>
          </p:nvPr>
        </p:nvSpPr>
        <p:spPr>
          <a:xfrm>
            <a:off x="361395" y="225165"/>
            <a:ext cx="11597341" cy="661243"/>
          </a:xfrm>
        </p:spPr>
        <p:txBody>
          <a:bodyPr/>
          <a:lstStyle>
            <a:lvl1pPr>
              <a:defRPr>
                <a:solidFill>
                  <a:schemeClr val="bg1"/>
                </a:solidFill>
              </a:defRPr>
            </a:lvl1pPr>
          </a:lstStyle>
          <a:p>
            <a:r>
              <a:rPr lang="en-US"/>
              <a:t>Click to edit Master title style</a:t>
            </a:r>
            <a:endParaRPr lang="en-AU"/>
          </a:p>
        </p:txBody>
      </p:sp>
      <p:sp>
        <p:nvSpPr>
          <p:cNvPr id="10" name="Footer Placeholder 4">
            <a:extLst>
              <a:ext uri="{FF2B5EF4-FFF2-40B4-BE49-F238E27FC236}">
                <a16:creationId xmlns:a16="http://schemas.microsoft.com/office/drawing/2014/main" id="{E867BDD6-B12E-4254-55BE-2664C5251B28}"/>
              </a:ext>
            </a:extLst>
          </p:cNvPr>
          <p:cNvSpPr>
            <a:spLocks noGrp="1"/>
          </p:cNvSpPr>
          <p:nvPr>
            <p:ph type="ftr" sz="quarter" idx="3"/>
          </p:nvPr>
        </p:nvSpPr>
        <p:spPr>
          <a:xfrm>
            <a:off x="361395" y="6418227"/>
            <a:ext cx="9422201" cy="365125"/>
          </a:xfrm>
          <a:prstGeom prst="rect">
            <a:avLst/>
          </a:prstGeom>
        </p:spPr>
        <p:txBody>
          <a:bodyPr vert="horz" lIns="91440" tIns="45720" rIns="91440" bIns="45720" rtlCol="0" anchor="ctr"/>
          <a:lstStyle>
            <a:lvl1pPr algn="l">
              <a:defRPr sz="1050">
                <a:solidFill>
                  <a:schemeClr val="bg2"/>
                </a:solidFill>
              </a:defRPr>
            </a:lvl1pPr>
          </a:lstStyle>
          <a:p>
            <a:endParaRPr lang="en-AU"/>
          </a:p>
        </p:txBody>
      </p:sp>
      <p:sp>
        <p:nvSpPr>
          <p:cNvPr id="11" name="Rectangle 10">
            <a:extLst>
              <a:ext uri="{FF2B5EF4-FFF2-40B4-BE49-F238E27FC236}">
                <a16:creationId xmlns:a16="http://schemas.microsoft.com/office/drawing/2014/main" id="{763BF1D0-ED82-2F7D-1075-9B3C3477C829}"/>
              </a:ext>
            </a:extLst>
          </p:cNvPr>
          <p:cNvSpPr/>
          <p:nvPr userDrawn="1"/>
        </p:nvSpPr>
        <p:spPr>
          <a:xfrm>
            <a:off x="0" y="0"/>
            <a:ext cx="84668" cy="6858000"/>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5">
            <a:extLst>
              <a:ext uri="{FF2B5EF4-FFF2-40B4-BE49-F238E27FC236}">
                <a16:creationId xmlns:a16="http://schemas.microsoft.com/office/drawing/2014/main" id="{15CA3E56-1E33-DA5D-1A4A-EFC99D2032F9}"/>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a:t>
            </a:fld>
            <a:endParaRPr lang="en-AU"/>
          </a:p>
        </p:txBody>
      </p:sp>
      <p:pic>
        <p:nvPicPr>
          <p:cNvPr id="9" name="Graphic 8">
            <a:extLst>
              <a:ext uri="{FF2B5EF4-FFF2-40B4-BE49-F238E27FC236}">
                <a16:creationId xmlns:a16="http://schemas.microsoft.com/office/drawing/2014/main" id="{44978042-06A7-2B38-CDE3-9FA1C205767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7997" y="6470859"/>
            <a:ext cx="1688179" cy="285326"/>
          </a:xfrm>
          <a:prstGeom prst="rect">
            <a:avLst/>
          </a:prstGeom>
        </p:spPr>
      </p:pic>
    </p:spTree>
    <p:extLst>
      <p:ext uri="{BB962C8B-B14F-4D97-AF65-F5344CB8AC3E}">
        <p14:creationId xmlns:p14="http://schemas.microsoft.com/office/powerpoint/2010/main" val="124378417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FDB3995-3357-7947-6BFD-F687E36CD5AA}"/>
              </a:ext>
            </a:extLst>
          </p:cNvPr>
          <p:cNvSpPr>
            <a:spLocks noGrp="1"/>
          </p:cNvSpPr>
          <p:nvPr>
            <p:ph type="ftr" sz="quarter" idx="11"/>
          </p:nvPr>
        </p:nvSpPr>
        <p:spPr>
          <a:xfrm>
            <a:off x="233264" y="6418227"/>
            <a:ext cx="9550332" cy="365125"/>
          </a:xfrm>
        </p:spPr>
        <p:txBody>
          <a:bodyPr/>
          <a:lstStyle/>
          <a:p>
            <a:endParaRPr lang="en-AU"/>
          </a:p>
        </p:txBody>
      </p:sp>
      <p:sp>
        <p:nvSpPr>
          <p:cNvPr id="9" name="Rectangle 8">
            <a:extLst>
              <a:ext uri="{FF2B5EF4-FFF2-40B4-BE49-F238E27FC236}">
                <a16:creationId xmlns:a16="http://schemas.microsoft.com/office/drawing/2014/main" id="{61E1373D-94C6-4A77-67C6-9FD43630DB28}"/>
              </a:ext>
            </a:extLst>
          </p:cNvPr>
          <p:cNvSpPr/>
          <p:nvPr userDrawn="1"/>
        </p:nvSpPr>
        <p:spPr>
          <a:xfrm>
            <a:off x="0" y="0"/>
            <a:ext cx="84668" cy="6858000"/>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Slide Number Placeholder 5">
            <a:extLst>
              <a:ext uri="{FF2B5EF4-FFF2-40B4-BE49-F238E27FC236}">
                <a16:creationId xmlns:a16="http://schemas.microsoft.com/office/drawing/2014/main" id="{840FE609-EF0E-A467-EBA7-647A62B419E8}"/>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a:t>
            </a:fld>
            <a:endParaRPr lang="en-AU"/>
          </a:p>
        </p:txBody>
      </p:sp>
      <p:pic>
        <p:nvPicPr>
          <p:cNvPr id="3" name="Graphic 2">
            <a:extLst>
              <a:ext uri="{FF2B5EF4-FFF2-40B4-BE49-F238E27FC236}">
                <a16:creationId xmlns:a16="http://schemas.microsoft.com/office/drawing/2014/main" id="{65A8E65D-5171-FD04-1CE9-462229CA1E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7997" y="6470860"/>
            <a:ext cx="1688173" cy="285325"/>
          </a:xfrm>
          <a:prstGeom prst="rect">
            <a:avLst/>
          </a:prstGeom>
        </p:spPr>
      </p:pic>
    </p:spTree>
    <p:extLst>
      <p:ext uri="{BB962C8B-B14F-4D97-AF65-F5344CB8AC3E}">
        <p14:creationId xmlns:p14="http://schemas.microsoft.com/office/powerpoint/2010/main" val="266209871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92FDF1-C638-29ED-F904-D1E3DC945305}"/>
              </a:ext>
            </a:extLst>
          </p:cNvPr>
          <p:cNvSpPr/>
          <p:nvPr userDrawn="1"/>
        </p:nvSpPr>
        <p:spPr>
          <a:xfrm>
            <a:off x="-1" y="-1"/>
            <a:ext cx="9500614" cy="685800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C16571BC-C57A-041D-0C13-923EB36FD908}"/>
              </a:ext>
            </a:extLst>
          </p:cNvPr>
          <p:cNvPicPr>
            <a:picLocks noChangeAspect="1"/>
          </p:cNvPicPr>
          <p:nvPr userDrawn="1"/>
        </p:nvPicPr>
        <p:blipFill rotWithShape="1">
          <a:blip r:embed="rId2" cstate="screen">
            <a:alphaModFix amt="81000"/>
            <a:extLst>
              <a:ext uri="{28A0092B-C50C-407E-A947-70E740481C1C}">
                <a14:useLocalDpi xmlns:a14="http://schemas.microsoft.com/office/drawing/2010/main"/>
              </a:ext>
            </a:extLst>
          </a:blip>
          <a:srcRect/>
          <a:stretch>
            <a:fillRect/>
          </a:stretch>
        </p:blipFill>
        <p:spPr>
          <a:xfrm>
            <a:off x="0" y="0"/>
            <a:ext cx="9500616" cy="6866723"/>
          </a:xfrm>
          <a:prstGeom prst="rect">
            <a:avLst/>
          </a:prstGeom>
        </p:spPr>
      </p:pic>
      <p:sp>
        <p:nvSpPr>
          <p:cNvPr id="8" name="Rectangle 7">
            <a:extLst>
              <a:ext uri="{FF2B5EF4-FFF2-40B4-BE49-F238E27FC236}">
                <a16:creationId xmlns:a16="http://schemas.microsoft.com/office/drawing/2014/main" id="{F8083898-E779-3DC9-A63C-E0D70298295D}"/>
              </a:ext>
            </a:extLst>
          </p:cNvPr>
          <p:cNvSpPr/>
          <p:nvPr userDrawn="1"/>
        </p:nvSpPr>
        <p:spPr>
          <a:xfrm>
            <a:off x="-2" y="3429000"/>
            <a:ext cx="9500615" cy="3437722"/>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47669BA-B983-A1DC-A26B-3BD1DA593184}"/>
              </a:ext>
            </a:extLst>
          </p:cNvPr>
          <p:cNvSpPr/>
          <p:nvPr userDrawn="1"/>
        </p:nvSpPr>
        <p:spPr>
          <a:xfrm rot="16200000">
            <a:off x="3922047" y="1279430"/>
            <a:ext cx="6858000" cy="4299139"/>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C60E0928-1D6E-F0D7-933D-4D39334843BB}"/>
              </a:ext>
            </a:extLst>
          </p:cNvPr>
          <p:cNvSpPr/>
          <p:nvPr userDrawn="1"/>
        </p:nvSpPr>
        <p:spPr>
          <a:xfrm>
            <a:off x="7389627" y="621792"/>
            <a:ext cx="4204964" cy="5623138"/>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Graphic 17">
            <a:extLst>
              <a:ext uri="{FF2B5EF4-FFF2-40B4-BE49-F238E27FC236}">
                <a16:creationId xmlns:a16="http://schemas.microsoft.com/office/drawing/2014/main" id="{6C8DDD58-EDF4-B1FC-D466-9D5999333A4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68093" r="10670"/>
          <a:stretch>
            <a:fillRect/>
          </a:stretch>
        </p:blipFill>
        <p:spPr>
          <a:xfrm>
            <a:off x="7389624" y="621791"/>
            <a:ext cx="4204966" cy="5614418"/>
          </a:xfrm>
          <a:prstGeom prst="rect">
            <a:avLst/>
          </a:prstGeom>
        </p:spPr>
      </p:pic>
      <p:sp>
        <p:nvSpPr>
          <p:cNvPr id="19" name="Rectangle 18">
            <a:extLst>
              <a:ext uri="{FF2B5EF4-FFF2-40B4-BE49-F238E27FC236}">
                <a16:creationId xmlns:a16="http://schemas.microsoft.com/office/drawing/2014/main" id="{29E03FD4-990C-6EFA-A259-80C0ABC3DCDB}"/>
              </a:ext>
            </a:extLst>
          </p:cNvPr>
          <p:cNvSpPr/>
          <p:nvPr userDrawn="1"/>
        </p:nvSpPr>
        <p:spPr>
          <a:xfrm>
            <a:off x="7389627" y="621792"/>
            <a:ext cx="4204961" cy="5623138"/>
          </a:xfrm>
          <a:prstGeom prst="rect">
            <a:avLst/>
          </a:prstGeom>
          <a:gradFill>
            <a:gsLst>
              <a:gs pos="100000">
                <a:schemeClr val="accent5">
                  <a:alpha val="58000"/>
                </a:schemeClr>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itle 1">
            <a:extLst>
              <a:ext uri="{FF2B5EF4-FFF2-40B4-BE49-F238E27FC236}">
                <a16:creationId xmlns:a16="http://schemas.microsoft.com/office/drawing/2014/main" id="{DE1941C7-944B-53DD-E159-67253A3DA7BD}"/>
              </a:ext>
            </a:extLst>
          </p:cNvPr>
          <p:cNvSpPr>
            <a:spLocks noGrp="1"/>
          </p:cNvSpPr>
          <p:nvPr>
            <p:ph type="ctrTitle"/>
          </p:nvPr>
        </p:nvSpPr>
        <p:spPr>
          <a:xfrm>
            <a:off x="7653528" y="704087"/>
            <a:ext cx="3701862" cy="1984262"/>
          </a:xfrm>
        </p:spPr>
        <p:txBody>
          <a:bodyPr anchor="b">
            <a:normAutofit/>
          </a:bodyPr>
          <a:lstStyle>
            <a:lvl1pPr algn="l">
              <a:defRPr sz="5400" b="0">
                <a:solidFill>
                  <a:schemeClr val="bg1"/>
                </a:solidFill>
              </a:defRPr>
            </a:lvl1pPr>
          </a:lstStyle>
          <a:p>
            <a:r>
              <a:rPr lang="en-US"/>
              <a:t>Click to edit Master title style</a:t>
            </a:r>
            <a:endParaRPr lang="en-AU"/>
          </a:p>
        </p:txBody>
      </p:sp>
      <p:sp>
        <p:nvSpPr>
          <p:cNvPr id="12" name="Subtitle 2">
            <a:extLst>
              <a:ext uri="{FF2B5EF4-FFF2-40B4-BE49-F238E27FC236}">
                <a16:creationId xmlns:a16="http://schemas.microsoft.com/office/drawing/2014/main" id="{11E83156-84E6-058C-C142-9819001C3AB6}"/>
              </a:ext>
            </a:extLst>
          </p:cNvPr>
          <p:cNvSpPr>
            <a:spLocks noGrp="1"/>
          </p:cNvSpPr>
          <p:nvPr>
            <p:ph type="subTitle" idx="1"/>
          </p:nvPr>
        </p:nvSpPr>
        <p:spPr>
          <a:xfrm>
            <a:off x="7653528" y="2688348"/>
            <a:ext cx="3701862" cy="4399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47028960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4F23-49E8-BEF1-51A2-F5AAEF9E5B7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A94C023-0AFA-CD3E-62E4-8814B860BD1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B0A05581-E3BF-B483-8122-F52B9C67160A}"/>
              </a:ext>
            </a:extLst>
          </p:cNvPr>
          <p:cNvSpPr>
            <a:spLocks noGrp="1"/>
          </p:cNvSpPr>
          <p:nvPr>
            <p:ph type="ftr" sz="quarter" idx="11"/>
          </p:nvPr>
        </p:nvSpPr>
        <p:spPr>
          <a:xfrm>
            <a:off x="357809" y="6418227"/>
            <a:ext cx="9425787" cy="365125"/>
          </a:xfrm>
        </p:spPr>
        <p:txBody>
          <a:bodyPr/>
          <a:lstStyle/>
          <a:p>
            <a:endParaRPr lang="en-AU"/>
          </a:p>
        </p:txBody>
      </p:sp>
      <p:sp>
        <p:nvSpPr>
          <p:cNvPr id="6" name="Slide Number Placeholder 5">
            <a:extLst>
              <a:ext uri="{FF2B5EF4-FFF2-40B4-BE49-F238E27FC236}">
                <a16:creationId xmlns:a16="http://schemas.microsoft.com/office/drawing/2014/main" id="{CD12E037-0951-9854-CD93-17F8EECB45F5}"/>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a:t>
            </a:fld>
            <a:endParaRPr lang="en-AU"/>
          </a:p>
        </p:txBody>
      </p:sp>
      <p:sp>
        <p:nvSpPr>
          <p:cNvPr id="9" name="Rectangle 8">
            <a:extLst>
              <a:ext uri="{FF2B5EF4-FFF2-40B4-BE49-F238E27FC236}">
                <a16:creationId xmlns:a16="http://schemas.microsoft.com/office/drawing/2014/main" id="{6427BFF3-4FF7-11BE-FD59-6E0D202825F8}"/>
              </a:ext>
            </a:extLst>
          </p:cNvPr>
          <p:cNvSpPr/>
          <p:nvPr userDrawn="1"/>
        </p:nvSpPr>
        <p:spPr>
          <a:xfrm>
            <a:off x="0" y="0"/>
            <a:ext cx="84668" cy="6858000"/>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9">
            <a:extLst>
              <a:ext uri="{FF2B5EF4-FFF2-40B4-BE49-F238E27FC236}">
                <a16:creationId xmlns:a16="http://schemas.microsoft.com/office/drawing/2014/main" id="{B66D4671-F4CD-6EFE-554F-F1FDF508A72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7997" y="6470860"/>
            <a:ext cx="1688173" cy="285325"/>
          </a:xfrm>
          <a:prstGeom prst="rect">
            <a:avLst/>
          </a:prstGeom>
        </p:spPr>
      </p:pic>
    </p:spTree>
    <p:extLst>
      <p:ext uri="{BB962C8B-B14F-4D97-AF65-F5344CB8AC3E}">
        <p14:creationId xmlns:p14="http://schemas.microsoft.com/office/powerpoint/2010/main" val="4245148589"/>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92FDF1-C638-29ED-F904-D1E3DC945305}"/>
              </a:ext>
            </a:extLst>
          </p:cNvPr>
          <p:cNvSpPr/>
          <p:nvPr userDrawn="1"/>
        </p:nvSpPr>
        <p:spPr>
          <a:xfrm>
            <a:off x="-1" y="-1"/>
            <a:ext cx="10225510" cy="685800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C16571BC-C57A-041D-0C13-923EB36FD908}"/>
              </a:ext>
            </a:extLst>
          </p:cNvPr>
          <p:cNvPicPr>
            <a:picLocks noChangeAspect="1"/>
          </p:cNvPicPr>
          <p:nvPr userDrawn="1"/>
        </p:nvPicPr>
        <p:blipFill rotWithShape="1">
          <a:blip r:embed="rId2" cstate="screen">
            <a:alphaModFix amt="88000"/>
            <a:extLst>
              <a:ext uri="{28A0092B-C50C-407E-A947-70E740481C1C}">
                <a14:useLocalDpi xmlns:a14="http://schemas.microsoft.com/office/drawing/2010/main"/>
              </a:ext>
            </a:extLst>
          </a:blip>
          <a:srcRect b="-127"/>
          <a:stretch>
            <a:fillRect/>
          </a:stretch>
        </p:blipFill>
        <p:spPr>
          <a:xfrm>
            <a:off x="0" y="0"/>
            <a:ext cx="10225510" cy="6866723"/>
          </a:xfrm>
          <a:prstGeom prst="rect">
            <a:avLst/>
          </a:prstGeom>
        </p:spPr>
      </p:pic>
      <p:sp>
        <p:nvSpPr>
          <p:cNvPr id="8" name="Rectangle 7">
            <a:extLst>
              <a:ext uri="{FF2B5EF4-FFF2-40B4-BE49-F238E27FC236}">
                <a16:creationId xmlns:a16="http://schemas.microsoft.com/office/drawing/2014/main" id="{F8083898-E779-3DC9-A63C-E0D70298295D}"/>
              </a:ext>
            </a:extLst>
          </p:cNvPr>
          <p:cNvSpPr/>
          <p:nvPr userDrawn="1"/>
        </p:nvSpPr>
        <p:spPr>
          <a:xfrm>
            <a:off x="-1" y="3429000"/>
            <a:ext cx="10225510" cy="3437722"/>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47669BA-B983-A1DC-A26B-3BD1DA593184}"/>
              </a:ext>
            </a:extLst>
          </p:cNvPr>
          <p:cNvSpPr/>
          <p:nvPr userDrawn="1"/>
        </p:nvSpPr>
        <p:spPr>
          <a:xfrm rot="16200000">
            <a:off x="4646941" y="1279430"/>
            <a:ext cx="6858000" cy="4299139"/>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B4A23667-52E4-2EE1-04B6-63E74DC9F996}"/>
              </a:ext>
            </a:extLst>
          </p:cNvPr>
          <p:cNvSpPr/>
          <p:nvPr userDrawn="1"/>
        </p:nvSpPr>
        <p:spPr>
          <a:xfrm rot="10800000">
            <a:off x="4700016" y="3428998"/>
            <a:ext cx="6894576" cy="2815931"/>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Graphic 5">
            <a:extLst>
              <a:ext uri="{FF2B5EF4-FFF2-40B4-BE49-F238E27FC236}">
                <a16:creationId xmlns:a16="http://schemas.microsoft.com/office/drawing/2014/main" id="{E12D1EC8-5A74-745F-8E4A-B66618EA932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7370" t="43085" r="3114"/>
          <a:stretch>
            <a:fillRect/>
          </a:stretch>
        </p:blipFill>
        <p:spPr>
          <a:xfrm rot="10800000">
            <a:off x="4700016" y="3428997"/>
            <a:ext cx="6894576" cy="2815934"/>
          </a:xfrm>
          <a:prstGeom prst="rect">
            <a:avLst/>
          </a:prstGeom>
        </p:spPr>
      </p:pic>
      <p:sp>
        <p:nvSpPr>
          <p:cNvPr id="13" name="Rectangle 12">
            <a:extLst>
              <a:ext uri="{FF2B5EF4-FFF2-40B4-BE49-F238E27FC236}">
                <a16:creationId xmlns:a16="http://schemas.microsoft.com/office/drawing/2014/main" id="{8011381B-B958-CAA9-8A6C-5056BF90D2DE}"/>
              </a:ext>
            </a:extLst>
          </p:cNvPr>
          <p:cNvSpPr/>
          <p:nvPr userDrawn="1"/>
        </p:nvSpPr>
        <p:spPr>
          <a:xfrm rot="10800000">
            <a:off x="4700015" y="3420274"/>
            <a:ext cx="6894576" cy="2824656"/>
          </a:xfrm>
          <a:prstGeom prst="rect">
            <a:avLst/>
          </a:prstGeom>
          <a:gradFill>
            <a:gsLst>
              <a:gs pos="100000">
                <a:schemeClr val="accent5">
                  <a:alpha val="58000"/>
                </a:schemeClr>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itle 1">
            <a:extLst>
              <a:ext uri="{FF2B5EF4-FFF2-40B4-BE49-F238E27FC236}">
                <a16:creationId xmlns:a16="http://schemas.microsoft.com/office/drawing/2014/main" id="{77899349-DD78-1251-E7B0-239989B375D7}"/>
              </a:ext>
            </a:extLst>
          </p:cNvPr>
          <p:cNvSpPr>
            <a:spLocks noGrp="1"/>
          </p:cNvSpPr>
          <p:nvPr>
            <p:ph type="ctrTitle"/>
          </p:nvPr>
        </p:nvSpPr>
        <p:spPr>
          <a:xfrm>
            <a:off x="4965192" y="3014676"/>
            <a:ext cx="6390198" cy="2387600"/>
          </a:xfrm>
        </p:spPr>
        <p:txBody>
          <a:bodyPr anchor="b">
            <a:normAutofit/>
          </a:bodyPr>
          <a:lstStyle>
            <a:lvl1pPr algn="l">
              <a:defRPr sz="5400" b="0">
                <a:solidFill>
                  <a:schemeClr val="bg1"/>
                </a:solidFill>
              </a:defRPr>
            </a:lvl1pPr>
          </a:lstStyle>
          <a:p>
            <a:r>
              <a:rPr lang="en-US"/>
              <a:t>Click to edit Master title style</a:t>
            </a:r>
            <a:endParaRPr lang="en-AU"/>
          </a:p>
        </p:txBody>
      </p:sp>
      <p:sp>
        <p:nvSpPr>
          <p:cNvPr id="15" name="Subtitle 2">
            <a:extLst>
              <a:ext uri="{FF2B5EF4-FFF2-40B4-BE49-F238E27FC236}">
                <a16:creationId xmlns:a16="http://schemas.microsoft.com/office/drawing/2014/main" id="{9CACEF63-13D8-B74B-C604-E53318CC5701}"/>
              </a:ext>
            </a:extLst>
          </p:cNvPr>
          <p:cNvSpPr>
            <a:spLocks noGrp="1"/>
          </p:cNvSpPr>
          <p:nvPr>
            <p:ph type="subTitle" idx="1"/>
          </p:nvPr>
        </p:nvSpPr>
        <p:spPr>
          <a:xfrm>
            <a:off x="4965192" y="5402275"/>
            <a:ext cx="6390198" cy="4399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75344930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92FDF1-C638-29ED-F904-D1E3DC945305}"/>
              </a:ext>
            </a:extLst>
          </p:cNvPr>
          <p:cNvSpPr/>
          <p:nvPr userDrawn="1"/>
        </p:nvSpPr>
        <p:spPr>
          <a:xfrm>
            <a:off x="-1" y="-1"/>
            <a:ext cx="10225510" cy="685800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C16571BC-C57A-041D-0C13-923EB36FD90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a:fillRect/>
          </a:stretch>
        </p:blipFill>
        <p:spPr>
          <a:xfrm>
            <a:off x="0" y="0"/>
            <a:ext cx="10225510" cy="6866723"/>
          </a:xfrm>
          <a:prstGeom prst="rect">
            <a:avLst/>
          </a:prstGeom>
        </p:spPr>
      </p:pic>
      <p:sp>
        <p:nvSpPr>
          <p:cNvPr id="8" name="Rectangle 7">
            <a:extLst>
              <a:ext uri="{FF2B5EF4-FFF2-40B4-BE49-F238E27FC236}">
                <a16:creationId xmlns:a16="http://schemas.microsoft.com/office/drawing/2014/main" id="{F8083898-E779-3DC9-A63C-E0D70298295D}"/>
              </a:ext>
            </a:extLst>
          </p:cNvPr>
          <p:cNvSpPr/>
          <p:nvPr userDrawn="1"/>
        </p:nvSpPr>
        <p:spPr>
          <a:xfrm>
            <a:off x="-1" y="3429000"/>
            <a:ext cx="10225510" cy="3437722"/>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47669BA-B983-A1DC-A26B-3BD1DA593184}"/>
              </a:ext>
            </a:extLst>
          </p:cNvPr>
          <p:cNvSpPr/>
          <p:nvPr userDrawn="1"/>
        </p:nvSpPr>
        <p:spPr>
          <a:xfrm rot="16200000">
            <a:off x="4646941" y="1279430"/>
            <a:ext cx="6858000" cy="4299139"/>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96424744-2D32-226E-52D5-5D0D1FD36AB4}"/>
              </a:ext>
            </a:extLst>
          </p:cNvPr>
          <p:cNvSpPr/>
          <p:nvPr userDrawn="1"/>
        </p:nvSpPr>
        <p:spPr>
          <a:xfrm rot="10800000">
            <a:off x="4700016" y="3428998"/>
            <a:ext cx="6894576" cy="2815931"/>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5E61AF86-6239-0401-0F9C-3E5E9A070098}"/>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7370" t="43085" r="3114"/>
          <a:stretch>
            <a:fillRect/>
          </a:stretch>
        </p:blipFill>
        <p:spPr>
          <a:xfrm rot="10800000">
            <a:off x="4700016" y="3428997"/>
            <a:ext cx="6894576" cy="2815934"/>
          </a:xfrm>
          <a:prstGeom prst="rect">
            <a:avLst/>
          </a:prstGeom>
        </p:spPr>
      </p:pic>
      <p:sp>
        <p:nvSpPr>
          <p:cNvPr id="16" name="Rectangle 15">
            <a:extLst>
              <a:ext uri="{FF2B5EF4-FFF2-40B4-BE49-F238E27FC236}">
                <a16:creationId xmlns:a16="http://schemas.microsoft.com/office/drawing/2014/main" id="{613849C6-C5BD-404B-0FD5-ACE87150440E}"/>
              </a:ext>
            </a:extLst>
          </p:cNvPr>
          <p:cNvSpPr/>
          <p:nvPr userDrawn="1"/>
        </p:nvSpPr>
        <p:spPr>
          <a:xfrm rot="10800000">
            <a:off x="4700015" y="3420274"/>
            <a:ext cx="6894576" cy="2824656"/>
          </a:xfrm>
          <a:prstGeom prst="rect">
            <a:avLst/>
          </a:prstGeom>
          <a:gradFill>
            <a:gsLst>
              <a:gs pos="100000">
                <a:schemeClr val="accent5">
                  <a:alpha val="58000"/>
                </a:schemeClr>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B103E473-208C-AD94-A526-F5D81ADD4ECE}"/>
              </a:ext>
            </a:extLst>
          </p:cNvPr>
          <p:cNvSpPr>
            <a:spLocks noGrp="1"/>
          </p:cNvSpPr>
          <p:nvPr>
            <p:ph type="ctrTitle"/>
          </p:nvPr>
        </p:nvSpPr>
        <p:spPr>
          <a:xfrm>
            <a:off x="4965192" y="3014676"/>
            <a:ext cx="6390198" cy="2387600"/>
          </a:xfrm>
        </p:spPr>
        <p:txBody>
          <a:bodyPr anchor="b">
            <a:normAutofit/>
          </a:bodyPr>
          <a:lstStyle>
            <a:lvl1pPr algn="l">
              <a:defRPr sz="5400" b="0">
                <a:solidFill>
                  <a:schemeClr val="bg1"/>
                </a:solidFill>
              </a:defRPr>
            </a:lvl1pPr>
          </a:lstStyle>
          <a:p>
            <a:r>
              <a:rPr lang="en-US"/>
              <a:t>Click to edit Master title style</a:t>
            </a:r>
            <a:endParaRPr lang="en-AU"/>
          </a:p>
        </p:txBody>
      </p:sp>
      <p:sp>
        <p:nvSpPr>
          <p:cNvPr id="18" name="Subtitle 2">
            <a:extLst>
              <a:ext uri="{FF2B5EF4-FFF2-40B4-BE49-F238E27FC236}">
                <a16:creationId xmlns:a16="http://schemas.microsoft.com/office/drawing/2014/main" id="{687D074C-BF25-A73C-3C04-ABF10AC362B1}"/>
              </a:ext>
            </a:extLst>
          </p:cNvPr>
          <p:cNvSpPr>
            <a:spLocks noGrp="1"/>
          </p:cNvSpPr>
          <p:nvPr>
            <p:ph type="subTitle" idx="1"/>
          </p:nvPr>
        </p:nvSpPr>
        <p:spPr>
          <a:xfrm>
            <a:off x="4965192" y="5402275"/>
            <a:ext cx="6390198" cy="4399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98713758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92FDF1-C638-29ED-F904-D1E3DC945305}"/>
              </a:ext>
            </a:extLst>
          </p:cNvPr>
          <p:cNvSpPr/>
          <p:nvPr userDrawn="1"/>
        </p:nvSpPr>
        <p:spPr>
          <a:xfrm>
            <a:off x="-1" y="-1"/>
            <a:ext cx="10225510" cy="685800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C16571BC-C57A-041D-0C13-923EB36FD908}"/>
              </a:ext>
            </a:extLst>
          </p:cNvPr>
          <p:cNvPicPr>
            <a:picLocks noChangeAspect="1"/>
          </p:cNvPicPr>
          <p:nvPr userDrawn="1"/>
        </p:nvPicPr>
        <p:blipFill rotWithShape="1">
          <a:blip r:embed="rId2">
            <a:alphaModFix amt="88000"/>
            <a:extLst>
              <a:ext uri="{28A0092B-C50C-407E-A947-70E740481C1C}">
                <a14:useLocalDpi xmlns:a14="http://schemas.microsoft.com/office/drawing/2010/main" val="0"/>
              </a:ext>
            </a:extLst>
          </a:blip>
          <a:srcRect t="10344"/>
          <a:stretch>
            <a:fillRect/>
          </a:stretch>
        </p:blipFill>
        <p:spPr>
          <a:xfrm>
            <a:off x="0" y="0"/>
            <a:ext cx="10225510" cy="6866723"/>
          </a:xfrm>
          <a:prstGeom prst="rect">
            <a:avLst/>
          </a:prstGeom>
        </p:spPr>
      </p:pic>
      <p:sp>
        <p:nvSpPr>
          <p:cNvPr id="8" name="Rectangle 7">
            <a:extLst>
              <a:ext uri="{FF2B5EF4-FFF2-40B4-BE49-F238E27FC236}">
                <a16:creationId xmlns:a16="http://schemas.microsoft.com/office/drawing/2014/main" id="{F8083898-E779-3DC9-A63C-E0D70298295D}"/>
              </a:ext>
            </a:extLst>
          </p:cNvPr>
          <p:cNvSpPr/>
          <p:nvPr userDrawn="1"/>
        </p:nvSpPr>
        <p:spPr>
          <a:xfrm>
            <a:off x="-1" y="3429000"/>
            <a:ext cx="10225510" cy="3437722"/>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47669BA-B983-A1DC-A26B-3BD1DA593184}"/>
              </a:ext>
            </a:extLst>
          </p:cNvPr>
          <p:cNvSpPr/>
          <p:nvPr userDrawn="1"/>
        </p:nvSpPr>
        <p:spPr>
          <a:xfrm rot="16200000">
            <a:off x="4646941" y="1279430"/>
            <a:ext cx="6858000" cy="4299139"/>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2AE52899-507D-EA66-4453-D2693BC03945}"/>
              </a:ext>
            </a:extLst>
          </p:cNvPr>
          <p:cNvSpPr/>
          <p:nvPr userDrawn="1"/>
        </p:nvSpPr>
        <p:spPr>
          <a:xfrm rot="10800000">
            <a:off x="4700016" y="3428998"/>
            <a:ext cx="6894576" cy="2815931"/>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E609DA9B-4F64-0AB6-3FD6-DD36DF849E84}"/>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7370" t="43085" r="3114"/>
          <a:stretch>
            <a:fillRect/>
          </a:stretch>
        </p:blipFill>
        <p:spPr>
          <a:xfrm rot="10800000">
            <a:off x="4700016" y="3428997"/>
            <a:ext cx="6894576" cy="2815934"/>
          </a:xfrm>
          <a:prstGeom prst="rect">
            <a:avLst/>
          </a:prstGeom>
        </p:spPr>
      </p:pic>
      <p:sp>
        <p:nvSpPr>
          <p:cNvPr id="16" name="Rectangle 15">
            <a:extLst>
              <a:ext uri="{FF2B5EF4-FFF2-40B4-BE49-F238E27FC236}">
                <a16:creationId xmlns:a16="http://schemas.microsoft.com/office/drawing/2014/main" id="{D372CA1D-307E-D5AB-C25A-BADE3CCCC0DA}"/>
              </a:ext>
            </a:extLst>
          </p:cNvPr>
          <p:cNvSpPr/>
          <p:nvPr userDrawn="1"/>
        </p:nvSpPr>
        <p:spPr>
          <a:xfrm rot="10800000">
            <a:off x="4700015" y="3420274"/>
            <a:ext cx="6894576" cy="2824656"/>
          </a:xfrm>
          <a:prstGeom prst="rect">
            <a:avLst/>
          </a:prstGeom>
          <a:gradFill>
            <a:gsLst>
              <a:gs pos="100000">
                <a:schemeClr val="accent5">
                  <a:alpha val="58000"/>
                </a:schemeClr>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E2DC389E-3690-694F-20D5-100253D03696}"/>
              </a:ext>
            </a:extLst>
          </p:cNvPr>
          <p:cNvSpPr>
            <a:spLocks noGrp="1"/>
          </p:cNvSpPr>
          <p:nvPr>
            <p:ph type="ctrTitle"/>
          </p:nvPr>
        </p:nvSpPr>
        <p:spPr>
          <a:xfrm>
            <a:off x="4965192" y="3014676"/>
            <a:ext cx="6390198" cy="2387600"/>
          </a:xfrm>
        </p:spPr>
        <p:txBody>
          <a:bodyPr anchor="b">
            <a:normAutofit/>
          </a:bodyPr>
          <a:lstStyle>
            <a:lvl1pPr algn="l">
              <a:defRPr sz="5400" b="0">
                <a:solidFill>
                  <a:schemeClr val="bg1"/>
                </a:solidFill>
              </a:defRPr>
            </a:lvl1pPr>
          </a:lstStyle>
          <a:p>
            <a:r>
              <a:rPr lang="en-US"/>
              <a:t>Click to edit Master title style</a:t>
            </a:r>
            <a:endParaRPr lang="en-AU"/>
          </a:p>
        </p:txBody>
      </p:sp>
      <p:sp>
        <p:nvSpPr>
          <p:cNvPr id="18" name="Subtitle 2">
            <a:extLst>
              <a:ext uri="{FF2B5EF4-FFF2-40B4-BE49-F238E27FC236}">
                <a16:creationId xmlns:a16="http://schemas.microsoft.com/office/drawing/2014/main" id="{1FC34245-FA9E-C7FE-EB00-BCA817D9A06B}"/>
              </a:ext>
            </a:extLst>
          </p:cNvPr>
          <p:cNvSpPr>
            <a:spLocks noGrp="1"/>
          </p:cNvSpPr>
          <p:nvPr>
            <p:ph type="subTitle" idx="1"/>
          </p:nvPr>
        </p:nvSpPr>
        <p:spPr>
          <a:xfrm>
            <a:off x="4965192" y="5402275"/>
            <a:ext cx="6390198" cy="4399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43412295"/>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4">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92FDF1-C638-29ED-F904-D1E3DC945305}"/>
              </a:ext>
            </a:extLst>
          </p:cNvPr>
          <p:cNvSpPr/>
          <p:nvPr userDrawn="1"/>
        </p:nvSpPr>
        <p:spPr>
          <a:xfrm>
            <a:off x="-1" y="-1"/>
            <a:ext cx="10225510" cy="685800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C16571BC-C57A-041D-0C13-923EB36FD908}"/>
              </a:ext>
            </a:extLst>
          </p:cNvPr>
          <p:cNvPicPr>
            <a:picLocks noChangeAspect="1"/>
          </p:cNvPicPr>
          <p:nvPr userDrawn="1"/>
        </p:nvPicPr>
        <p:blipFill>
          <a:blip r:embed="rId2">
            <a:alphaModFix amt="88000"/>
            <a:extLst>
              <a:ext uri="{28A0092B-C50C-407E-A947-70E740481C1C}">
                <a14:useLocalDpi xmlns:a14="http://schemas.microsoft.com/office/drawing/2010/main" val="0"/>
              </a:ext>
            </a:extLst>
          </a:blip>
          <a:srcRect t="5172" b="5172"/>
          <a:stretch/>
        </p:blipFill>
        <p:spPr>
          <a:xfrm>
            <a:off x="0" y="0"/>
            <a:ext cx="10225510" cy="6866723"/>
          </a:xfrm>
          <a:prstGeom prst="rect">
            <a:avLst/>
          </a:prstGeom>
        </p:spPr>
      </p:pic>
      <p:sp>
        <p:nvSpPr>
          <p:cNvPr id="8" name="Rectangle 7">
            <a:extLst>
              <a:ext uri="{FF2B5EF4-FFF2-40B4-BE49-F238E27FC236}">
                <a16:creationId xmlns:a16="http://schemas.microsoft.com/office/drawing/2014/main" id="{F8083898-E779-3DC9-A63C-E0D70298295D}"/>
              </a:ext>
            </a:extLst>
          </p:cNvPr>
          <p:cNvSpPr/>
          <p:nvPr userDrawn="1"/>
        </p:nvSpPr>
        <p:spPr>
          <a:xfrm>
            <a:off x="-1" y="3429000"/>
            <a:ext cx="10225510" cy="3437722"/>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47669BA-B983-A1DC-A26B-3BD1DA593184}"/>
              </a:ext>
            </a:extLst>
          </p:cNvPr>
          <p:cNvSpPr/>
          <p:nvPr userDrawn="1"/>
        </p:nvSpPr>
        <p:spPr>
          <a:xfrm rot="16200000">
            <a:off x="4646941" y="1279430"/>
            <a:ext cx="6858000" cy="4299139"/>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a:extLst>
              <a:ext uri="{FF2B5EF4-FFF2-40B4-BE49-F238E27FC236}">
                <a16:creationId xmlns:a16="http://schemas.microsoft.com/office/drawing/2014/main" id="{AC790FFB-19BD-EE24-FBE4-FC1EB3DE0D15}"/>
              </a:ext>
            </a:extLst>
          </p:cNvPr>
          <p:cNvSpPr/>
          <p:nvPr userDrawn="1"/>
        </p:nvSpPr>
        <p:spPr>
          <a:xfrm rot="10800000">
            <a:off x="4700016" y="3428998"/>
            <a:ext cx="6894576" cy="2815931"/>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a:extLst>
              <a:ext uri="{FF2B5EF4-FFF2-40B4-BE49-F238E27FC236}">
                <a16:creationId xmlns:a16="http://schemas.microsoft.com/office/drawing/2014/main" id="{D7C868DD-6BC1-97D6-23CF-9EA4EF5F7EFD}"/>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7370" t="43085" r="3114"/>
          <a:stretch>
            <a:fillRect/>
          </a:stretch>
        </p:blipFill>
        <p:spPr>
          <a:xfrm rot="10800000">
            <a:off x="4700016" y="3428997"/>
            <a:ext cx="6894576" cy="2815934"/>
          </a:xfrm>
          <a:prstGeom prst="rect">
            <a:avLst/>
          </a:prstGeom>
        </p:spPr>
      </p:pic>
      <p:sp>
        <p:nvSpPr>
          <p:cNvPr id="5" name="Rectangle 4">
            <a:extLst>
              <a:ext uri="{FF2B5EF4-FFF2-40B4-BE49-F238E27FC236}">
                <a16:creationId xmlns:a16="http://schemas.microsoft.com/office/drawing/2014/main" id="{B1D60247-1F4B-8AD0-ED6E-E3A874DB74AD}"/>
              </a:ext>
            </a:extLst>
          </p:cNvPr>
          <p:cNvSpPr/>
          <p:nvPr userDrawn="1"/>
        </p:nvSpPr>
        <p:spPr>
          <a:xfrm rot="10800000">
            <a:off x="4700015" y="3420274"/>
            <a:ext cx="6894576" cy="2824656"/>
          </a:xfrm>
          <a:prstGeom prst="rect">
            <a:avLst/>
          </a:prstGeom>
          <a:gradFill>
            <a:gsLst>
              <a:gs pos="100000">
                <a:schemeClr val="accent5">
                  <a:alpha val="58000"/>
                </a:schemeClr>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Title 1">
            <a:extLst>
              <a:ext uri="{FF2B5EF4-FFF2-40B4-BE49-F238E27FC236}">
                <a16:creationId xmlns:a16="http://schemas.microsoft.com/office/drawing/2014/main" id="{7DBD7527-DF30-D081-E2DA-3BB8D1D068A7}"/>
              </a:ext>
            </a:extLst>
          </p:cNvPr>
          <p:cNvSpPr>
            <a:spLocks noGrp="1"/>
          </p:cNvSpPr>
          <p:nvPr>
            <p:ph type="ctrTitle"/>
          </p:nvPr>
        </p:nvSpPr>
        <p:spPr>
          <a:xfrm>
            <a:off x="4965192" y="3014676"/>
            <a:ext cx="6390198" cy="2387600"/>
          </a:xfrm>
        </p:spPr>
        <p:txBody>
          <a:bodyPr anchor="b">
            <a:normAutofit/>
          </a:bodyPr>
          <a:lstStyle>
            <a:lvl1pPr algn="l">
              <a:defRPr sz="5400" b="0">
                <a:solidFill>
                  <a:schemeClr val="bg1"/>
                </a:solidFill>
              </a:defRPr>
            </a:lvl1pPr>
          </a:lstStyle>
          <a:p>
            <a:r>
              <a:rPr lang="en-US"/>
              <a:t>Click to edit Master title style</a:t>
            </a:r>
            <a:endParaRPr lang="en-AU"/>
          </a:p>
        </p:txBody>
      </p:sp>
      <p:sp>
        <p:nvSpPr>
          <p:cNvPr id="13" name="Subtitle 2">
            <a:extLst>
              <a:ext uri="{FF2B5EF4-FFF2-40B4-BE49-F238E27FC236}">
                <a16:creationId xmlns:a16="http://schemas.microsoft.com/office/drawing/2014/main" id="{EFD86B13-138E-6F36-B991-CDA568C45777}"/>
              </a:ext>
            </a:extLst>
          </p:cNvPr>
          <p:cNvSpPr>
            <a:spLocks noGrp="1"/>
          </p:cNvSpPr>
          <p:nvPr>
            <p:ph type="subTitle" idx="1"/>
          </p:nvPr>
        </p:nvSpPr>
        <p:spPr>
          <a:xfrm>
            <a:off x="4965192" y="5402275"/>
            <a:ext cx="6390198" cy="4399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13537442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92FDF1-C638-29ED-F904-D1E3DC945305}"/>
              </a:ext>
            </a:extLst>
          </p:cNvPr>
          <p:cNvSpPr/>
          <p:nvPr userDrawn="1"/>
        </p:nvSpPr>
        <p:spPr>
          <a:xfrm>
            <a:off x="-1" y="-1"/>
            <a:ext cx="10225510" cy="6858001"/>
          </a:xfrm>
          <a:prstGeom prst="rect">
            <a:avLst/>
          </a:prstGeom>
          <a:solidFill>
            <a:schemeClr val="bg2">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a:extLst>
              <a:ext uri="{FF2B5EF4-FFF2-40B4-BE49-F238E27FC236}">
                <a16:creationId xmlns:a16="http://schemas.microsoft.com/office/drawing/2014/main" id="{C16571BC-C57A-041D-0C13-923EB36FD908}"/>
              </a:ext>
            </a:extLst>
          </p:cNvPr>
          <p:cNvPicPr>
            <a:picLocks noChangeAspect="1"/>
          </p:cNvPicPr>
          <p:nvPr userDrawn="1"/>
        </p:nvPicPr>
        <p:blipFill rotWithShape="1">
          <a:blip r:embed="rId2">
            <a:alphaModFix amt="88000"/>
            <a:extLst>
              <a:ext uri="{28A0092B-C50C-407E-A947-70E740481C1C}">
                <a14:useLocalDpi xmlns:a14="http://schemas.microsoft.com/office/drawing/2010/main" val="0"/>
              </a:ext>
            </a:extLst>
          </a:blip>
          <a:srcRect t="10344"/>
          <a:stretch>
            <a:fillRect/>
          </a:stretch>
        </p:blipFill>
        <p:spPr>
          <a:xfrm>
            <a:off x="0" y="0"/>
            <a:ext cx="10225510" cy="6866723"/>
          </a:xfrm>
          <a:prstGeom prst="rect">
            <a:avLst/>
          </a:prstGeom>
        </p:spPr>
      </p:pic>
      <p:sp>
        <p:nvSpPr>
          <p:cNvPr id="8" name="Rectangle 7">
            <a:extLst>
              <a:ext uri="{FF2B5EF4-FFF2-40B4-BE49-F238E27FC236}">
                <a16:creationId xmlns:a16="http://schemas.microsoft.com/office/drawing/2014/main" id="{F8083898-E779-3DC9-A63C-E0D70298295D}"/>
              </a:ext>
            </a:extLst>
          </p:cNvPr>
          <p:cNvSpPr/>
          <p:nvPr userDrawn="1"/>
        </p:nvSpPr>
        <p:spPr>
          <a:xfrm>
            <a:off x="-1" y="3429000"/>
            <a:ext cx="10225510" cy="3437722"/>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a:extLst>
              <a:ext uri="{FF2B5EF4-FFF2-40B4-BE49-F238E27FC236}">
                <a16:creationId xmlns:a16="http://schemas.microsoft.com/office/drawing/2014/main" id="{147669BA-B983-A1DC-A26B-3BD1DA593184}"/>
              </a:ext>
            </a:extLst>
          </p:cNvPr>
          <p:cNvSpPr/>
          <p:nvPr userDrawn="1"/>
        </p:nvSpPr>
        <p:spPr>
          <a:xfrm rot="16200000">
            <a:off x="4646941" y="1279430"/>
            <a:ext cx="6858000" cy="4299139"/>
          </a:xfrm>
          <a:prstGeom prst="rect">
            <a:avLst/>
          </a:prstGeom>
          <a:gradFill>
            <a:gsLst>
              <a:gs pos="48000">
                <a:schemeClr val="bg2">
                  <a:lumMod val="10000"/>
                  <a:alpha val="35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1A799AE7-41EC-99FA-6ED4-BE13D6B11152}"/>
              </a:ext>
            </a:extLst>
          </p:cNvPr>
          <p:cNvSpPr/>
          <p:nvPr userDrawn="1"/>
        </p:nvSpPr>
        <p:spPr>
          <a:xfrm rot="10800000">
            <a:off x="4700016" y="3428998"/>
            <a:ext cx="6894576" cy="2815931"/>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5" name="Graphic 14">
            <a:extLst>
              <a:ext uri="{FF2B5EF4-FFF2-40B4-BE49-F238E27FC236}">
                <a16:creationId xmlns:a16="http://schemas.microsoft.com/office/drawing/2014/main" id="{7B6A07EC-B0CE-4BEE-C346-CDC80E5BC02C}"/>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7370" t="43085" r="3114"/>
          <a:stretch>
            <a:fillRect/>
          </a:stretch>
        </p:blipFill>
        <p:spPr>
          <a:xfrm rot="10800000">
            <a:off x="4700016" y="3428997"/>
            <a:ext cx="6894576" cy="2815934"/>
          </a:xfrm>
          <a:prstGeom prst="rect">
            <a:avLst/>
          </a:prstGeom>
        </p:spPr>
      </p:pic>
      <p:sp>
        <p:nvSpPr>
          <p:cNvPr id="16" name="Rectangle 15">
            <a:extLst>
              <a:ext uri="{FF2B5EF4-FFF2-40B4-BE49-F238E27FC236}">
                <a16:creationId xmlns:a16="http://schemas.microsoft.com/office/drawing/2014/main" id="{352D4CDD-83C8-8C92-C1B1-BDA88095D5F1}"/>
              </a:ext>
            </a:extLst>
          </p:cNvPr>
          <p:cNvSpPr/>
          <p:nvPr userDrawn="1"/>
        </p:nvSpPr>
        <p:spPr>
          <a:xfrm rot="10800000">
            <a:off x="4700015" y="3420274"/>
            <a:ext cx="6894576" cy="2824656"/>
          </a:xfrm>
          <a:prstGeom prst="rect">
            <a:avLst/>
          </a:prstGeom>
          <a:gradFill>
            <a:gsLst>
              <a:gs pos="100000">
                <a:schemeClr val="accent5">
                  <a:alpha val="58000"/>
                </a:schemeClr>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Title 1">
            <a:extLst>
              <a:ext uri="{FF2B5EF4-FFF2-40B4-BE49-F238E27FC236}">
                <a16:creationId xmlns:a16="http://schemas.microsoft.com/office/drawing/2014/main" id="{9B0E7654-798F-44BA-7D13-A9A54033E1D6}"/>
              </a:ext>
            </a:extLst>
          </p:cNvPr>
          <p:cNvSpPr>
            <a:spLocks noGrp="1"/>
          </p:cNvSpPr>
          <p:nvPr>
            <p:ph type="ctrTitle"/>
          </p:nvPr>
        </p:nvSpPr>
        <p:spPr>
          <a:xfrm>
            <a:off x="4965192" y="3014676"/>
            <a:ext cx="6390198" cy="2387600"/>
          </a:xfrm>
        </p:spPr>
        <p:txBody>
          <a:bodyPr anchor="b">
            <a:normAutofit/>
          </a:bodyPr>
          <a:lstStyle>
            <a:lvl1pPr algn="l">
              <a:defRPr sz="5400" b="0">
                <a:solidFill>
                  <a:schemeClr val="bg1"/>
                </a:solidFill>
              </a:defRPr>
            </a:lvl1pPr>
          </a:lstStyle>
          <a:p>
            <a:r>
              <a:rPr lang="en-US"/>
              <a:t>Click to edit Master title style</a:t>
            </a:r>
            <a:endParaRPr lang="en-AU"/>
          </a:p>
        </p:txBody>
      </p:sp>
      <p:sp>
        <p:nvSpPr>
          <p:cNvPr id="18" name="Subtitle 2">
            <a:extLst>
              <a:ext uri="{FF2B5EF4-FFF2-40B4-BE49-F238E27FC236}">
                <a16:creationId xmlns:a16="http://schemas.microsoft.com/office/drawing/2014/main" id="{E29D238C-EBF5-30C3-AFB9-AA5DB24E3BFC}"/>
              </a:ext>
            </a:extLst>
          </p:cNvPr>
          <p:cNvSpPr>
            <a:spLocks noGrp="1"/>
          </p:cNvSpPr>
          <p:nvPr>
            <p:ph type="subTitle" idx="1"/>
          </p:nvPr>
        </p:nvSpPr>
        <p:spPr>
          <a:xfrm>
            <a:off x="4965192" y="5402275"/>
            <a:ext cx="6390198" cy="43990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314963339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B881-B18B-9460-82CE-71E0DA6D3A2F}"/>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9F2ACA1-E285-53E6-D303-191315D0CA84}"/>
              </a:ext>
            </a:extLst>
          </p:cNvPr>
          <p:cNvSpPr>
            <a:spLocks noGrp="1"/>
          </p:cNvSpPr>
          <p:nvPr>
            <p:ph sz="half" idx="1"/>
          </p:nvPr>
        </p:nvSpPr>
        <p:spPr>
          <a:xfrm>
            <a:off x="357809" y="1212980"/>
            <a:ext cx="5672876" cy="4963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EA7B41BE-CA2F-4993-46A9-D171E088A042}"/>
              </a:ext>
            </a:extLst>
          </p:cNvPr>
          <p:cNvSpPr>
            <a:spLocks noGrp="1"/>
          </p:cNvSpPr>
          <p:nvPr>
            <p:ph sz="half" idx="2"/>
          </p:nvPr>
        </p:nvSpPr>
        <p:spPr>
          <a:xfrm>
            <a:off x="6285864" y="1212980"/>
            <a:ext cx="5672876" cy="4963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Footer Placeholder 4">
            <a:extLst>
              <a:ext uri="{FF2B5EF4-FFF2-40B4-BE49-F238E27FC236}">
                <a16:creationId xmlns:a16="http://schemas.microsoft.com/office/drawing/2014/main" id="{DF497437-5190-394C-F067-698FC81212CF}"/>
              </a:ext>
            </a:extLst>
          </p:cNvPr>
          <p:cNvSpPr>
            <a:spLocks noGrp="1"/>
          </p:cNvSpPr>
          <p:nvPr>
            <p:ph type="ftr" sz="quarter" idx="3"/>
          </p:nvPr>
        </p:nvSpPr>
        <p:spPr>
          <a:xfrm>
            <a:off x="361395" y="6418227"/>
            <a:ext cx="9422201" cy="365125"/>
          </a:xfrm>
          <a:prstGeom prst="rect">
            <a:avLst/>
          </a:prstGeom>
        </p:spPr>
        <p:txBody>
          <a:bodyPr vert="horz" lIns="91440" tIns="45720" rIns="91440" bIns="45720" rtlCol="0" anchor="ctr"/>
          <a:lstStyle>
            <a:lvl1pPr algn="l">
              <a:defRPr sz="1050">
                <a:solidFill>
                  <a:schemeClr val="tx1">
                    <a:tint val="82000"/>
                  </a:schemeClr>
                </a:solidFill>
              </a:defRPr>
            </a:lvl1pPr>
          </a:lstStyle>
          <a:p>
            <a:endParaRPr lang="en-AU"/>
          </a:p>
        </p:txBody>
      </p:sp>
      <p:sp>
        <p:nvSpPr>
          <p:cNvPr id="13" name="Rectangle 12">
            <a:extLst>
              <a:ext uri="{FF2B5EF4-FFF2-40B4-BE49-F238E27FC236}">
                <a16:creationId xmlns:a16="http://schemas.microsoft.com/office/drawing/2014/main" id="{5B60F872-BA54-1336-F62A-3BCCC728370F}"/>
              </a:ext>
            </a:extLst>
          </p:cNvPr>
          <p:cNvSpPr/>
          <p:nvPr userDrawn="1"/>
        </p:nvSpPr>
        <p:spPr>
          <a:xfrm>
            <a:off x="0" y="0"/>
            <a:ext cx="84668" cy="6858000"/>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5">
            <a:extLst>
              <a:ext uri="{FF2B5EF4-FFF2-40B4-BE49-F238E27FC236}">
                <a16:creationId xmlns:a16="http://schemas.microsoft.com/office/drawing/2014/main" id="{14BE2609-A9A4-D9C4-DDD2-915DFEA2B983}"/>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a:t>
            </a:fld>
            <a:endParaRPr lang="en-AU"/>
          </a:p>
        </p:txBody>
      </p:sp>
      <p:pic>
        <p:nvPicPr>
          <p:cNvPr id="6" name="Graphic 5">
            <a:extLst>
              <a:ext uri="{FF2B5EF4-FFF2-40B4-BE49-F238E27FC236}">
                <a16:creationId xmlns:a16="http://schemas.microsoft.com/office/drawing/2014/main" id="{4CED7EE6-23C0-8011-3C84-CFFD0B8EC98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7997" y="6470860"/>
            <a:ext cx="1688173" cy="285325"/>
          </a:xfrm>
          <a:prstGeom prst="rect">
            <a:avLst/>
          </a:prstGeom>
        </p:spPr>
      </p:pic>
    </p:spTree>
    <p:extLst>
      <p:ext uri="{BB962C8B-B14F-4D97-AF65-F5344CB8AC3E}">
        <p14:creationId xmlns:p14="http://schemas.microsoft.com/office/powerpoint/2010/main" val="198462890"/>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mp;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1B881-B18B-9460-82CE-71E0DA6D3A2F}"/>
              </a:ext>
            </a:extLst>
          </p:cNvPr>
          <p:cNvSpPr>
            <a:spLocks noGrp="1"/>
          </p:cNvSpPr>
          <p:nvPr>
            <p:ph type="title"/>
          </p:nvPr>
        </p:nvSpPr>
        <p:spPr>
          <a:xfrm>
            <a:off x="361397" y="225165"/>
            <a:ext cx="5669287" cy="661243"/>
          </a:xfrm>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9F2ACA1-E285-53E6-D303-191315D0CA84}"/>
              </a:ext>
            </a:extLst>
          </p:cNvPr>
          <p:cNvSpPr>
            <a:spLocks noGrp="1"/>
          </p:cNvSpPr>
          <p:nvPr>
            <p:ph sz="half" idx="1"/>
          </p:nvPr>
        </p:nvSpPr>
        <p:spPr>
          <a:xfrm>
            <a:off x="361395" y="1212980"/>
            <a:ext cx="5669290" cy="49639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8" name="Picture Placeholder 7">
            <a:extLst>
              <a:ext uri="{FF2B5EF4-FFF2-40B4-BE49-F238E27FC236}">
                <a16:creationId xmlns:a16="http://schemas.microsoft.com/office/drawing/2014/main" id="{185A3AAB-54B4-2A17-3604-A2F0A4DEB030}"/>
              </a:ext>
            </a:extLst>
          </p:cNvPr>
          <p:cNvSpPr>
            <a:spLocks noGrp="1"/>
          </p:cNvSpPr>
          <p:nvPr>
            <p:ph type="pic" sz="quarter" idx="13"/>
          </p:nvPr>
        </p:nvSpPr>
        <p:spPr>
          <a:xfrm>
            <a:off x="6341150" y="225425"/>
            <a:ext cx="5617488" cy="5951538"/>
          </a:xfrm>
        </p:spPr>
        <p:txBody>
          <a:bodyPr/>
          <a:lstStyle/>
          <a:p>
            <a:endParaRPr lang="en-AU"/>
          </a:p>
        </p:txBody>
      </p:sp>
      <p:sp>
        <p:nvSpPr>
          <p:cNvPr id="12" name="Footer Placeholder 4">
            <a:extLst>
              <a:ext uri="{FF2B5EF4-FFF2-40B4-BE49-F238E27FC236}">
                <a16:creationId xmlns:a16="http://schemas.microsoft.com/office/drawing/2014/main" id="{0AC0BC76-0FC4-3633-9504-C01C94C27DDA}"/>
              </a:ext>
            </a:extLst>
          </p:cNvPr>
          <p:cNvSpPr>
            <a:spLocks noGrp="1"/>
          </p:cNvSpPr>
          <p:nvPr>
            <p:ph type="ftr" sz="quarter" idx="3"/>
          </p:nvPr>
        </p:nvSpPr>
        <p:spPr>
          <a:xfrm>
            <a:off x="361395" y="6418227"/>
            <a:ext cx="9422201" cy="365125"/>
          </a:xfrm>
          <a:prstGeom prst="rect">
            <a:avLst/>
          </a:prstGeom>
        </p:spPr>
        <p:txBody>
          <a:bodyPr vert="horz" lIns="91440" tIns="45720" rIns="91440" bIns="45720" rtlCol="0" anchor="ctr"/>
          <a:lstStyle>
            <a:lvl1pPr algn="l">
              <a:defRPr sz="1050">
                <a:solidFill>
                  <a:schemeClr val="tx1">
                    <a:tint val="82000"/>
                  </a:schemeClr>
                </a:solidFill>
              </a:defRPr>
            </a:lvl1pPr>
          </a:lstStyle>
          <a:p>
            <a:endParaRPr lang="en-AU"/>
          </a:p>
        </p:txBody>
      </p:sp>
      <p:sp>
        <p:nvSpPr>
          <p:cNvPr id="13" name="Rectangle 12">
            <a:extLst>
              <a:ext uri="{FF2B5EF4-FFF2-40B4-BE49-F238E27FC236}">
                <a16:creationId xmlns:a16="http://schemas.microsoft.com/office/drawing/2014/main" id="{68CF607F-E6BF-AE40-0683-12C76B86A5D7}"/>
              </a:ext>
            </a:extLst>
          </p:cNvPr>
          <p:cNvSpPr/>
          <p:nvPr userDrawn="1"/>
        </p:nvSpPr>
        <p:spPr>
          <a:xfrm>
            <a:off x="0" y="0"/>
            <a:ext cx="84668" cy="6858000"/>
          </a:xfrm>
          <a:prstGeom prst="rect">
            <a:avLst/>
          </a:prstGeom>
          <a:gradFill>
            <a:gsLst>
              <a:gs pos="100000">
                <a:schemeClr val="accent5"/>
              </a:gs>
              <a:gs pos="0">
                <a:schemeClr val="accent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Slide Number Placeholder 5">
            <a:extLst>
              <a:ext uri="{FF2B5EF4-FFF2-40B4-BE49-F238E27FC236}">
                <a16:creationId xmlns:a16="http://schemas.microsoft.com/office/drawing/2014/main" id="{89B51DDC-8452-1E3B-C3F6-438886023701}"/>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a:t>
            </a:fld>
            <a:endParaRPr lang="en-AU"/>
          </a:p>
        </p:txBody>
      </p:sp>
      <p:pic>
        <p:nvPicPr>
          <p:cNvPr id="5" name="Graphic 4">
            <a:extLst>
              <a:ext uri="{FF2B5EF4-FFF2-40B4-BE49-F238E27FC236}">
                <a16:creationId xmlns:a16="http://schemas.microsoft.com/office/drawing/2014/main" id="{D4F388D9-052C-6289-BC43-FB2428AC90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77997" y="6470860"/>
            <a:ext cx="1688173" cy="285325"/>
          </a:xfrm>
          <a:prstGeom prst="rect">
            <a:avLst/>
          </a:prstGeom>
        </p:spPr>
      </p:pic>
    </p:spTree>
    <p:extLst>
      <p:ext uri="{BB962C8B-B14F-4D97-AF65-F5344CB8AC3E}">
        <p14:creationId xmlns:p14="http://schemas.microsoft.com/office/powerpoint/2010/main" val="170267432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5F7BAC6-9835-187B-3CDD-86344B6A255E}"/>
              </a:ext>
            </a:extLst>
          </p:cNvPr>
          <p:cNvGraphicFramePr>
            <a:graphicFrameLocks noChangeAspect="1"/>
          </p:cNvGraphicFramePr>
          <p:nvPr userDrawn="1">
            <p:custDataLst>
              <p:tags r:id="rId16"/>
            </p:custDataLst>
            <p:extLst>
              <p:ext uri="{D42A27DB-BD31-4B8C-83A1-F6EECF244321}">
                <p14:modId xmlns:p14="http://schemas.microsoft.com/office/powerpoint/2010/main" val="4375222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7" imgW="306" imgH="306" progId="TCLayout.ActiveDocument.1">
                  <p:embed/>
                </p:oleObj>
              </mc:Choice>
              <mc:Fallback>
                <p:oleObj name="think-cell Slide" r:id="rId17" imgW="306" imgH="306" progId="TCLayout.ActiveDocument.1">
                  <p:embed/>
                  <p:pic>
                    <p:nvPicPr>
                      <p:cNvPr id="8" name="think-cell data - do not delete" hidden="1">
                        <a:extLst>
                          <a:ext uri="{FF2B5EF4-FFF2-40B4-BE49-F238E27FC236}">
                            <a16:creationId xmlns:a16="http://schemas.microsoft.com/office/drawing/2014/main" id="{85F7BAC6-9835-187B-3CDD-86344B6A255E}"/>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9D053874-DA9A-6C6F-D2CA-4BF076F1EB2F}"/>
              </a:ext>
            </a:extLst>
          </p:cNvPr>
          <p:cNvSpPr>
            <a:spLocks noGrp="1"/>
          </p:cNvSpPr>
          <p:nvPr>
            <p:ph type="title"/>
          </p:nvPr>
        </p:nvSpPr>
        <p:spPr>
          <a:xfrm>
            <a:off x="357809" y="225165"/>
            <a:ext cx="11600927" cy="66124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48DBFBF-6031-E536-C8BB-829634BA3D10}"/>
              </a:ext>
            </a:extLst>
          </p:cNvPr>
          <p:cNvSpPr>
            <a:spLocks noGrp="1"/>
          </p:cNvSpPr>
          <p:nvPr>
            <p:ph type="body" idx="1"/>
          </p:nvPr>
        </p:nvSpPr>
        <p:spPr>
          <a:xfrm>
            <a:off x="357809" y="1212980"/>
            <a:ext cx="11600927" cy="482402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985D4821-6C36-2B90-C224-2E9D1DB2457D}"/>
              </a:ext>
            </a:extLst>
          </p:cNvPr>
          <p:cNvSpPr>
            <a:spLocks noGrp="1"/>
          </p:cNvSpPr>
          <p:nvPr>
            <p:ph type="ftr" sz="quarter" idx="3"/>
          </p:nvPr>
        </p:nvSpPr>
        <p:spPr>
          <a:xfrm>
            <a:off x="361395" y="6418227"/>
            <a:ext cx="11077936" cy="365125"/>
          </a:xfrm>
          <a:prstGeom prst="rect">
            <a:avLst/>
          </a:prstGeom>
        </p:spPr>
        <p:txBody>
          <a:bodyPr vert="horz" lIns="91440" tIns="45720" rIns="91440" bIns="45720" rtlCol="0" anchor="ctr"/>
          <a:lstStyle>
            <a:lvl1pPr algn="l">
              <a:defRPr sz="105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1E44229B-8236-6D67-0A9F-BAD8FF7A1849}"/>
              </a:ext>
            </a:extLst>
          </p:cNvPr>
          <p:cNvSpPr>
            <a:spLocks noGrp="1"/>
          </p:cNvSpPr>
          <p:nvPr>
            <p:ph type="sldNum" sz="quarter" idx="4"/>
          </p:nvPr>
        </p:nvSpPr>
        <p:spPr>
          <a:xfrm>
            <a:off x="11531084" y="6418227"/>
            <a:ext cx="427652" cy="365125"/>
          </a:xfrm>
          <a:prstGeom prst="rect">
            <a:avLst/>
          </a:prstGeom>
        </p:spPr>
        <p:txBody>
          <a:bodyPr vert="horz" lIns="91440" tIns="45720" rIns="91440" bIns="45720" rtlCol="0" anchor="ctr"/>
          <a:lstStyle>
            <a:lvl1pPr algn="r">
              <a:defRPr sz="1050">
                <a:solidFill>
                  <a:schemeClr val="tx1">
                    <a:tint val="82000"/>
                  </a:schemeClr>
                </a:solidFill>
              </a:defRPr>
            </a:lvl1pPr>
          </a:lstStyle>
          <a:p>
            <a:fld id="{55F9E035-6E99-4E5E-8692-F860D1F22345}" type="slidenum">
              <a:rPr lang="en-AU" smtClean="0"/>
              <a:pPr/>
              <a:t>‹#›</a:t>
            </a:fld>
            <a:endParaRPr lang="en-AU"/>
          </a:p>
        </p:txBody>
      </p:sp>
    </p:spTree>
    <p:extLst>
      <p:ext uri="{BB962C8B-B14F-4D97-AF65-F5344CB8AC3E}">
        <p14:creationId xmlns:p14="http://schemas.microsoft.com/office/powerpoint/2010/main" val="129415385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1" r:id="rId3"/>
    <p:sldLayoutId id="2147483661" r:id="rId4"/>
    <p:sldLayoutId id="2147483662" r:id="rId5"/>
    <p:sldLayoutId id="2147483663" r:id="rId6"/>
    <p:sldLayoutId id="2147483664" r:id="rId7"/>
    <p:sldLayoutId id="2147483652" r:id="rId8"/>
    <p:sldLayoutId id="2147483656" r:id="rId9"/>
    <p:sldLayoutId id="2147483657" r:id="rId10"/>
    <p:sldLayoutId id="2147483654" r:id="rId11"/>
    <p:sldLayoutId id="2147483659" r:id="rId12"/>
    <p:sldLayoutId id="2147483655" r:id="rId13"/>
    <p:sldLayoutId id="2147483660" r:id="rId14"/>
  </p:sldLayoutIdLst>
  <mc:AlternateContent xmlns:mc="http://schemas.openxmlformats.org/markup-compatibility/2006" xmlns:p14="http://schemas.microsoft.com/office/powerpoint/2010/main">
    <mc:Choice Requires="p14">
      <p:transition p14:dur="10" advClick="0"/>
    </mc:Choice>
    <mc:Fallback xmlns="">
      <p:transition advClick="0"/>
    </mc:Fallback>
  </mc:AlternateContent>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svg"/><Relationship Id="rId3" Type="http://schemas.openxmlformats.org/officeDocument/2006/relationships/image" Target="../media/image48.jpeg"/><Relationship Id="rId7" Type="http://schemas.openxmlformats.org/officeDocument/2006/relationships/image" Target="../media/image52.svg"/><Relationship Id="rId12"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51.png"/><Relationship Id="rId11" Type="http://schemas.openxmlformats.org/officeDocument/2006/relationships/image" Target="../media/image56.sv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sv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5.png"/><Relationship Id="rId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sv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7.svg"/><Relationship Id="rId21" Type="http://schemas.openxmlformats.org/officeDocument/2006/relationships/image" Target="../media/image85.svg"/><Relationship Id="rId7" Type="http://schemas.openxmlformats.org/officeDocument/2006/relationships/image" Target="../media/image71.svg"/><Relationship Id="rId12" Type="http://schemas.openxmlformats.org/officeDocument/2006/relationships/image" Target="../media/image76.png"/><Relationship Id="rId17" Type="http://schemas.openxmlformats.org/officeDocument/2006/relationships/image" Target="../media/image81.svg"/><Relationship Id="rId25" Type="http://schemas.openxmlformats.org/officeDocument/2006/relationships/image" Target="../media/image89.svg"/><Relationship Id="rId2" Type="http://schemas.openxmlformats.org/officeDocument/2006/relationships/image" Target="../media/image66.png"/><Relationship Id="rId16" Type="http://schemas.openxmlformats.org/officeDocument/2006/relationships/image" Target="../media/image80.png"/><Relationship Id="rId20" Type="http://schemas.openxmlformats.org/officeDocument/2006/relationships/image" Target="../media/image84.png"/><Relationship Id="rId29" Type="http://schemas.openxmlformats.org/officeDocument/2006/relationships/image" Target="../media/image93.svg"/><Relationship Id="rId1" Type="http://schemas.openxmlformats.org/officeDocument/2006/relationships/slideLayout" Target="../slideLayouts/slideLayout8.xml"/><Relationship Id="rId6" Type="http://schemas.openxmlformats.org/officeDocument/2006/relationships/image" Target="../media/image70.png"/><Relationship Id="rId11" Type="http://schemas.openxmlformats.org/officeDocument/2006/relationships/image" Target="../media/image75.svg"/><Relationship Id="rId24" Type="http://schemas.openxmlformats.org/officeDocument/2006/relationships/image" Target="../media/image88.png"/><Relationship Id="rId5" Type="http://schemas.openxmlformats.org/officeDocument/2006/relationships/image" Target="../media/image69.svg"/><Relationship Id="rId15" Type="http://schemas.openxmlformats.org/officeDocument/2006/relationships/image" Target="../media/image79.svg"/><Relationship Id="rId23" Type="http://schemas.openxmlformats.org/officeDocument/2006/relationships/image" Target="../media/image87.svg"/><Relationship Id="rId28" Type="http://schemas.openxmlformats.org/officeDocument/2006/relationships/image" Target="../media/image92.png"/><Relationship Id="rId10" Type="http://schemas.openxmlformats.org/officeDocument/2006/relationships/image" Target="../media/image74.png"/><Relationship Id="rId19" Type="http://schemas.openxmlformats.org/officeDocument/2006/relationships/image" Target="../media/image83.svg"/><Relationship Id="rId31" Type="http://schemas.openxmlformats.org/officeDocument/2006/relationships/image" Target="../media/image95.svg"/><Relationship Id="rId4" Type="http://schemas.openxmlformats.org/officeDocument/2006/relationships/image" Target="../media/image68.png"/><Relationship Id="rId9" Type="http://schemas.openxmlformats.org/officeDocument/2006/relationships/image" Target="../media/image73.sv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svg"/><Relationship Id="rId30" Type="http://schemas.openxmlformats.org/officeDocument/2006/relationships/image" Target="../media/image94.png"/></Relationships>
</file>

<file path=ppt/slides/_rels/slide16.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svg"/><Relationship Id="rId3" Type="http://schemas.openxmlformats.org/officeDocument/2006/relationships/image" Target="../media/image96.jpeg"/><Relationship Id="rId7" Type="http://schemas.openxmlformats.org/officeDocument/2006/relationships/image" Target="../media/image100.svg"/><Relationship Id="rId12" Type="http://schemas.openxmlformats.org/officeDocument/2006/relationships/image" Target="../media/image10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99.png"/><Relationship Id="rId11" Type="http://schemas.openxmlformats.org/officeDocument/2006/relationships/image" Target="../media/image104.svg"/><Relationship Id="rId5" Type="http://schemas.openxmlformats.org/officeDocument/2006/relationships/image" Target="../media/image98.svg"/><Relationship Id="rId15" Type="http://schemas.openxmlformats.org/officeDocument/2006/relationships/image" Target="../media/image15.sv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svg"/><Relationship Id="rId1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2.png"/><Relationship Id="rId1" Type="http://schemas.openxmlformats.org/officeDocument/2006/relationships/slideLayout" Target="../slideLayouts/slideLayout8.xml"/><Relationship Id="rId4" Type="http://schemas.openxmlformats.org/officeDocument/2006/relationships/image" Target="../media/image8.svg"/></Relationships>
</file>

<file path=ppt/slides/_rels/slide23.xml.rels><?xml version="1.0" encoding="UTF-8" standalone="yes"?>
<Relationships xmlns="http://schemas.openxmlformats.org/package/2006/relationships"><Relationship Id="rId8" Type="http://schemas.openxmlformats.org/officeDocument/2006/relationships/image" Target="../media/image118.png"/><Relationship Id="rId13" Type="http://schemas.openxmlformats.org/officeDocument/2006/relationships/image" Target="../media/image123.svg"/><Relationship Id="rId18" Type="http://schemas.openxmlformats.org/officeDocument/2006/relationships/image" Target="../media/image128.png"/><Relationship Id="rId3" Type="http://schemas.openxmlformats.org/officeDocument/2006/relationships/image" Target="../media/image113.jpeg"/><Relationship Id="rId7" Type="http://schemas.openxmlformats.org/officeDocument/2006/relationships/image" Target="../media/image117.svg"/><Relationship Id="rId12" Type="http://schemas.openxmlformats.org/officeDocument/2006/relationships/image" Target="../media/image122.png"/><Relationship Id="rId17" Type="http://schemas.openxmlformats.org/officeDocument/2006/relationships/image" Target="../media/image127.svg"/><Relationship Id="rId2" Type="http://schemas.openxmlformats.org/officeDocument/2006/relationships/notesSlide" Target="../notesSlides/notesSlide7.xml"/><Relationship Id="rId16" Type="http://schemas.openxmlformats.org/officeDocument/2006/relationships/image" Target="../media/image126.png"/><Relationship Id="rId1" Type="http://schemas.openxmlformats.org/officeDocument/2006/relationships/slideLayout" Target="../slideLayouts/slideLayout11.xml"/><Relationship Id="rId6" Type="http://schemas.openxmlformats.org/officeDocument/2006/relationships/image" Target="../media/image116.png"/><Relationship Id="rId11" Type="http://schemas.openxmlformats.org/officeDocument/2006/relationships/image" Target="../media/image121.svg"/><Relationship Id="rId5" Type="http://schemas.openxmlformats.org/officeDocument/2006/relationships/image" Target="../media/image115.svg"/><Relationship Id="rId15" Type="http://schemas.openxmlformats.org/officeDocument/2006/relationships/image" Target="../media/image125.svg"/><Relationship Id="rId10" Type="http://schemas.openxmlformats.org/officeDocument/2006/relationships/image" Target="../media/image120.png"/><Relationship Id="rId19" Type="http://schemas.openxmlformats.org/officeDocument/2006/relationships/image" Target="../media/image129.svg"/><Relationship Id="rId4" Type="http://schemas.openxmlformats.org/officeDocument/2006/relationships/image" Target="../media/image114.png"/><Relationship Id="rId9" Type="http://schemas.openxmlformats.org/officeDocument/2006/relationships/image" Target="../media/image119.svg"/><Relationship Id="rId14" Type="http://schemas.openxmlformats.org/officeDocument/2006/relationships/image" Target="../media/image124.png"/></Relationships>
</file>

<file path=ppt/slides/_rels/slide24.xml.rels><?xml version="1.0" encoding="UTF-8" standalone="yes"?>
<Relationships xmlns="http://schemas.openxmlformats.org/package/2006/relationships"><Relationship Id="rId3" Type="http://schemas.openxmlformats.org/officeDocument/2006/relationships/hyperlink" Target="http://www.horizonminerals.com.au/" TargetMode="External"/><Relationship Id="rId2" Type="http://schemas.openxmlformats.org/officeDocument/2006/relationships/hyperlink" Target="mailto:admin@horizonminerals.com.au" TargetMode="External"/><Relationship Id="rId1" Type="http://schemas.openxmlformats.org/officeDocument/2006/relationships/slideLayout" Target="../slideLayouts/slideLayout14.xml"/><Relationship Id="rId5" Type="http://schemas.openxmlformats.org/officeDocument/2006/relationships/image" Target="../media/image6.sv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hyperlink" Target="http://www.asx.com.au/"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www.asx.com.a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ww.horizonminerals.com.au/announcement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Layout" Target="../slideLayouts/slideLayout8.xml"/><Relationship Id="rId4" Type="http://schemas.openxmlformats.org/officeDocument/2006/relationships/image" Target="../media/image33.sv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chart" Target="../charts/chart2.xml"/><Relationship Id="rId5" Type="http://schemas.openxmlformats.org/officeDocument/2006/relationships/image" Target="../media/image35.png"/><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15.sv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5" Type="http://schemas.openxmlformats.org/officeDocument/2006/relationships/image" Target="../media/image46.pn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7.jpeg"/><Relationship Id="rId1" Type="http://schemas.openxmlformats.org/officeDocument/2006/relationships/slideLayout" Target="../slideLayouts/slideLayout8.xml"/><Relationship Id="rId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53010-3FB9-F389-594D-05B9CB91D7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B79481-25C7-0578-7FC7-19CE250870E2}"/>
              </a:ext>
            </a:extLst>
          </p:cNvPr>
          <p:cNvSpPr>
            <a:spLocks noGrp="1"/>
          </p:cNvSpPr>
          <p:nvPr>
            <p:ph type="ctrTitle"/>
          </p:nvPr>
        </p:nvSpPr>
        <p:spPr>
          <a:xfrm>
            <a:off x="862584" y="4883066"/>
            <a:ext cx="4370832" cy="282575"/>
          </a:xfrm>
        </p:spPr>
        <p:txBody>
          <a:bodyPr>
            <a:normAutofit fontScale="90000"/>
          </a:bodyPr>
          <a:lstStyle/>
          <a:p>
            <a:br>
              <a:rPr lang="en-US" sz="4800">
                <a:cs typeface="Arial"/>
              </a:rPr>
            </a:br>
            <a:br>
              <a:rPr lang="en-US" sz="4800"/>
            </a:br>
            <a:br>
              <a:rPr lang="en-US" sz="4800"/>
            </a:br>
            <a:r>
              <a:rPr lang="en-US" sz="4000">
                <a:cs typeface="Arial"/>
              </a:rPr>
              <a:t>Australia's Next Standalone Gold Producer in the Heart of WA Goldfields</a:t>
            </a:r>
          </a:p>
        </p:txBody>
      </p:sp>
      <p:sp>
        <p:nvSpPr>
          <p:cNvPr id="3" name="Subtitle 2">
            <a:extLst>
              <a:ext uri="{FF2B5EF4-FFF2-40B4-BE49-F238E27FC236}">
                <a16:creationId xmlns:a16="http://schemas.microsoft.com/office/drawing/2014/main" id="{F57E184C-7279-9509-6AEF-49C2EBBD9478}"/>
              </a:ext>
            </a:extLst>
          </p:cNvPr>
          <p:cNvSpPr>
            <a:spLocks noGrp="1"/>
          </p:cNvSpPr>
          <p:nvPr>
            <p:ph type="subTitle" idx="1"/>
          </p:nvPr>
        </p:nvSpPr>
        <p:spPr>
          <a:xfrm>
            <a:off x="786385" y="5346615"/>
            <a:ext cx="4270248" cy="775888"/>
          </a:xfrm>
        </p:spPr>
        <p:txBody>
          <a:bodyPr vert="horz" lIns="91440" tIns="45720" rIns="91440" bIns="45720" rtlCol="0" anchor="t">
            <a:normAutofit/>
          </a:bodyPr>
          <a:lstStyle/>
          <a:p>
            <a:r>
              <a:rPr lang="en-US" sz="1400"/>
              <a:t>Investor Presentation </a:t>
            </a:r>
            <a:endParaRPr lang="en-US"/>
          </a:p>
          <a:p>
            <a:r>
              <a:rPr lang="en-US" sz="2000"/>
              <a:t>April 2026</a:t>
            </a:r>
            <a:endParaRPr lang="en-US">
              <a:cs typeface="Arial"/>
            </a:endParaRPr>
          </a:p>
        </p:txBody>
      </p:sp>
    </p:spTree>
    <p:extLst>
      <p:ext uri="{BB962C8B-B14F-4D97-AF65-F5344CB8AC3E}">
        <p14:creationId xmlns:p14="http://schemas.microsoft.com/office/powerpoint/2010/main" val="26935457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69327-4D39-93EA-6FF2-BEFE3F806FB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AEA34E4-6D5D-A4B5-2AB4-B28220AA0416}"/>
              </a:ext>
            </a:extLst>
          </p:cNvPr>
          <p:cNvSpPr/>
          <p:nvPr/>
        </p:nvSpPr>
        <p:spPr>
          <a:xfrm>
            <a:off x="388608" y="4915798"/>
            <a:ext cx="11544092" cy="972000"/>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9" name="Rectangle 8">
            <a:extLst>
              <a:ext uri="{FF2B5EF4-FFF2-40B4-BE49-F238E27FC236}">
                <a16:creationId xmlns:a16="http://schemas.microsoft.com/office/drawing/2014/main" id="{7E5B0AA3-5B60-56D6-003D-416BDE5F1906}"/>
              </a:ext>
            </a:extLst>
          </p:cNvPr>
          <p:cNvSpPr/>
          <p:nvPr/>
        </p:nvSpPr>
        <p:spPr>
          <a:xfrm>
            <a:off x="361394" y="3052866"/>
            <a:ext cx="11544092" cy="972000"/>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pic>
        <p:nvPicPr>
          <p:cNvPr id="7" name="Picture 6" descr="An aerial view of a large open pit&#10;&#10;AI-generated content may be incorrect.">
            <a:extLst>
              <a:ext uri="{FF2B5EF4-FFF2-40B4-BE49-F238E27FC236}">
                <a16:creationId xmlns:a16="http://schemas.microsoft.com/office/drawing/2014/main" id="{56A49BC8-5048-AA19-4686-1923281A093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84406" y="1"/>
            <a:ext cx="12107593" cy="2338885"/>
          </a:xfrm>
          <a:prstGeom prst="rect">
            <a:avLst/>
          </a:prstGeom>
        </p:spPr>
      </p:pic>
      <p:sp>
        <p:nvSpPr>
          <p:cNvPr id="8" name="Rectangle 7">
            <a:extLst>
              <a:ext uri="{FF2B5EF4-FFF2-40B4-BE49-F238E27FC236}">
                <a16:creationId xmlns:a16="http://schemas.microsoft.com/office/drawing/2014/main" id="{D8F97C93-AB07-D39E-ADD1-A6173AECD10A}"/>
              </a:ext>
            </a:extLst>
          </p:cNvPr>
          <p:cNvSpPr/>
          <p:nvPr/>
        </p:nvSpPr>
        <p:spPr>
          <a:xfrm rot="10800000">
            <a:off x="84400" y="0"/>
            <a:ext cx="12107593" cy="2320534"/>
          </a:xfrm>
          <a:prstGeom prst="rect">
            <a:avLst/>
          </a:prstGeom>
          <a:gradFill>
            <a:gsLst>
              <a:gs pos="85000">
                <a:schemeClr val="bg2">
                  <a:lumMod val="10000"/>
                  <a:alpha val="66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B103C0B0-2B42-E15B-2BD0-57D713E00C70}"/>
              </a:ext>
            </a:extLst>
          </p:cNvPr>
          <p:cNvSpPr>
            <a:spLocks noGrp="1"/>
          </p:cNvSpPr>
          <p:nvPr>
            <p:ph type="title"/>
          </p:nvPr>
        </p:nvSpPr>
        <p:spPr/>
        <p:txBody>
          <a:bodyPr/>
          <a:lstStyle/>
          <a:p>
            <a:r>
              <a:rPr lang="en-AU">
                <a:solidFill>
                  <a:schemeClr val="bg1"/>
                </a:solidFill>
              </a:rPr>
              <a:t>Our Strategy</a:t>
            </a:r>
          </a:p>
        </p:txBody>
      </p:sp>
      <p:sp>
        <p:nvSpPr>
          <p:cNvPr id="3" name="Text Placeholder 2">
            <a:extLst>
              <a:ext uri="{FF2B5EF4-FFF2-40B4-BE49-F238E27FC236}">
                <a16:creationId xmlns:a16="http://schemas.microsoft.com/office/drawing/2014/main" id="{46E44477-E095-943E-30B1-8E31E843E430}"/>
              </a:ext>
            </a:extLst>
          </p:cNvPr>
          <p:cNvSpPr txBox="1">
            <a:spLocks/>
          </p:cNvSpPr>
          <p:nvPr/>
        </p:nvSpPr>
        <p:spPr>
          <a:xfrm>
            <a:off x="361395" y="799806"/>
            <a:ext cx="11704398" cy="2815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b="1">
                <a:solidFill>
                  <a:schemeClr val="bg1"/>
                </a:solidFill>
              </a:rPr>
              <a:t>An attractively priced West Australian gold developer with near-term growth</a:t>
            </a:r>
          </a:p>
        </p:txBody>
      </p:sp>
      <p:cxnSp>
        <p:nvCxnSpPr>
          <p:cNvPr id="12" name="Straight Connector 11">
            <a:extLst>
              <a:ext uri="{FF2B5EF4-FFF2-40B4-BE49-F238E27FC236}">
                <a16:creationId xmlns:a16="http://schemas.microsoft.com/office/drawing/2014/main" id="{1EF644D3-C024-ED36-7F10-1E97AB1DD63C}"/>
              </a:ext>
            </a:extLst>
          </p:cNvPr>
          <p:cNvCxnSpPr>
            <a:cxnSpLocks/>
          </p:cNvCxnSpPr>
          <p:nvPr/>
        </p:nvCxnSpPr>
        <p:spPr>
          <a:xfrm>
            <a:off x="361394" y="2338888"/>
            <a:ext cx="11544092" cy="0"/>
          </a:xfrm>
          <a:prstGeom prst="line">
            <a:avLst/>
          </a:prstGeom>
          <a:ln w="76200">
            <a:gradFill>
              <a:gsLst>
                <a:gs pos="0">
                  <a:schemeClr val="accent5"/>
                </a:gs>
                <a:gs pos="100000">
                  <a:schemeClr val="accent1"/>
                </a:gs>
              </a:gsLst>
              <a:lin ang="0" scaled="0"/>
            </a:gradFill>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5841C34D-ED87-9074-A5A5-274BFFD9627F}"/>
              </a:ext>
            </a:extLst>
          </p:cNvPr>
          <p:cNvSpPr/>
          <p:nvPr/>
        </p:nvSpPr>
        <p:spPr>
          <a:xfrm>
            <a:off x="2269703" y="1948210"/>
            <a:ext cx="781360" cy="781360"/>
          </a:xfrm>
          <a:prstGeom prst="ellipse">
            <a:avLst/>
          </a:prstGeom>
          <a:solidFill>
            <a:schemeClr val="accent5"/>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a:extLst>
              <a:ext uri="{FF2B5EF4-FFF2-40B4-BE49-F238E27FC236}">
                <a16:creationId xmlns:a16="http://schemas.microsoft.com/office/drawing/2014/main" id="{AB2E128F-CCE5-5475-0944-4587A97C00EE}"/>
              </a:ext>
            </a:extLst>
          </p:cNvPr>
          <p:cNvSpPr/>
          <p:nvPr/>
        </p:nvSpPr>
        <p:spPr>
          <a:xfrm>
            <a:off x="9047906" y="2704813"/>
            <a:ext cx="2491730" cy="409541"/>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pPr defTabSz="622300">
              <a:lnSpc>
                <a:spcPct val="90000"/>
              </a:lnSpc>
              <a:spcBef>
                <a:spcPct val="0"/>
              </a:spcBef>
              <a:spcAft>
                <a:spcPct val="35000"/>
              </a:spcAft>
            </a:pPr>
            <a:r>
              <a:rPr lang="en-AU" sz="1600" b="1">
                <a:solidFill>
                  <a:srgbClr val="D24826"/>
                </a:solidFill>
                <a:latin typeface="+mj-lt"/>
                <a:ea typeface="Nirmala UI" panose="020B0502040204020203" pitchFamily="34" charset="0"/>
                <a:cs typeface="Nirmala UI" panose="020B0502040204020203" pitchFamily="34" charset="0"/>
              </a:rPr>
              <a:t>2027 onwards</a:t>
            </a:r>
            <a:endParaRPr lang="en-AU" sz="1600" b="1" kern="1200">
              <a:solidFill>
                <a:srgbClr val="D24826"/>
              </a:solidFill>
              <a:latin typeface="+mj-lt"/>
              <a:ea typeface="Nirmala UI" panose="020B0502040204020203" pitchFamily="34" charset="0"/>
              <a:cs typeface="Nirmala UI" panose="020B0502040204020203" pitchFamily="34" charset="0"/>
            </a:endParaRPr>
          </a:p>
        </p:txBody>
      </p:sp>
      <p:sp>
        <p:nvSpPr>
          <p:cNvPr id="19" name="Rectangle 18">
            <a:extLst>
              <a:ext uri="{FF2B5EF4-FFF2-40B4-BE49-F238E27FC236}">
                <a16:creationId xmlns:a16="http://schemas.microsoft.com/office/drawing/2014/main" id="{3DE73C30-3172-349A-8E43-F6F06DC3D0D6}"/>
              </a:ext>
            </a:extLst>
          </p:cNvPr>
          <p:cNvSpPr/>
          <p:nvPr/>
        </p:nvSpPr>
        <p:spPr>
          <a:xfrm>
            <a:off x="9039709" y="3223793"/>
            <a:ext cx="2857580" cy="631170"/>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algn="l" defTabSz="444500">
              <a:lnSpc>
                <a:spcPct val="90000"/>
              </a:lnSpc>
              <a:spcBef>
                <a:spcPct val="0"/>
              </a:spcBef>
              <a:spcAft>
                <a:spcPts val="600"/>
              </a:spcAft>
              <a:buClr>
                <a:schemeClr val="accent1"/>
              </a:buClr>
            </a:pPr>
            <a:r>
              <a:rPr lang="en-AU" sz="1400" kern="1200">
                <a:latin typeface="+mj-lt"/>
                <a:ea typeface="Nirmala UI" panose="020B0502040204020203" pitchFamily="34" charset="0"/>
                <a:cs typeface="Nirmala UI" panose="020B0502040204020203" pitchFamily="34" charset="0"/>
              </a:rPr>
              <a:t>First Black Swan gold production by mid-2027</a:t>
            </a:r>
          </a:p>
        </p:txBody>
      </p:sp>
      <p:sp>
        <p:nvSpPr>
          <p:cNvPr id="20" name="Rectangle 19">
            <a:extLst>
              <a:ext uri="{FF2B5EF4-FFF2-40B4-BE49-F238E27FC236}">
                <a16:creationId xmlns:a16="http://schemas.microsoft.com/office/drawing/2014/main" id="{8C6E2ADE-0709-D322-4B4D-0EFF07427970}"/>
              </a:ext>
            </a:extLst>
          </p:cNvPr>
          <p:cNvSpPr/>
          <p:nvPr/>
        </p:nvSpPr>
        <p:spPr>
          <a:xfrm>
            <a:off x="2343779" y="2704813"/>
            <a:ext cx="2478455" cy="4095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pPr marL="0" lvl="0" indent="0" defTabSz="622300">
              <a:lnSpc>
                <a:spcPct val="90000"/>
              </a:lnSpc>
              <a:spcBef>
                <a:spcPct val="0"/>
              </a:spcBef>
              <a:spcAft>
                <a:spcPct val="35000"/>
              </a:spcAft>
              <a:buNone/>
            </a:pPr>
            <a:r>
              <a:rPr lang="en-AU" sz="1600" b="1" kern="1200">
                <a:solidFill>
                  <a:srgbClr val="ED5F23"/>
                </a:solidFill>
                <a:latin typeface="+mj-lt"/>
                <a:ea typeface="Nirmala UI" panose="020B0502040204020203" pitchFamily="34" charset="0"/>
                <a:cs typeface="Nirmala UI" panose="020B0502040204020203" pitchFamily="34" charset="0"/>
              </a:rPr>
              <a:t>Now</a:t>
            </a:r>
          </a:p>
        </p:txBody>
      </p:sp>
      <p:sp>
        <p:nvSpPr>
          <p:cNvPr id="21" name="Rectangle 20">
            <a:extLst>
              <a:ext uri="{FF2B5EF4-FFF2-40B4-BE49-F238E27FC236}">
                <a16:creationId xmlns:a16="http://schemas.microsoft.com/office/drawing/2014/main" id="{9DFA4342-4DAA-650F-E632-EABBDDB40D0C}"/>
              </a:ext>
            </a:extLst>
          </p:cNvPr>
          <p:cNvSpPr/>
          <p:nvPr/>
        </p:nvSpPr>
        <p:spPr>
          <a:xfrm>
            <a:off x="2345923" y="3076149"/>
            <a:ext cx="2832062" cy="978958"/>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defTabSz="444500">
              <a:lnSpc>
                <a:spcPct val="90000"/>
              </a:lnSpc>
              <a:spcBef>
                <a:spcPct val="0"/>
              </a:spcBef>
              <a:spcAft>
                <a:spcPts val="600"/>
              </a:spcAft>
              <a:buClr>
                <a:schemeClr val="accent1"/>
              </a:buClr>
            </a:pPr>
            <a:r>
              <a:rPr lang="en-AU" sz="1400">
                <a:latin typeface="+mj-lt"/>
                <a:ea typeface="Nirmala UI"/>
                <a:cs typeface="Nirmala UI"/>
              </a:rPr>
              <a:t>Toll treatment complete</a:t>
            </a:r>
          </a:p>
          <a:p>
            <a:pPr marL="0" lvl="1" defTabSz="444500">
              <a:lnSpc>
                <a:spcPct val="90000"/>
              </a:lnSpc>
              <a:spcBef>
                <a:spcPct val="0"/>
              </a:spcBef>
              <a:spcAft>
                <a:spcPts val="600"/>
              </a:spcAft>
              <a:buClr>
                <a:schemeClr val="accent1"/>
              </a:buClr>
            </a:pPr>
            <a:r>
              <a:rPr lang="en-AU" sz="1400">
                <a:latin typeface="+mj-lt"/>
                <a:ea typeface="Nirmala UI"/>
                <a:cs typeface="Nirmala UI"/>
              </a:rPr>
              <a:t>Ore stockpile established</a:t>
            </a:r>
          </a:p>
          <a:p>
            <a:pPr marL="0" lvl="1" defTabSz="444500">
              <a:lnSpc>
                <a:spcPct val="90000"/>
              </a:lnSpc>
              <a:spcBef>
                <a:spcPct val="0"/>
              </a:spcBef>
              <a:spcAft>
                <a:spcPts val="600"/>
              </a:spcAft>
              <a:buClr>
                <a:schemeClr val="accent1"/>
              </a:buClr>
            </a:pPr>
            <a:r>
              <a:rPr lang="en-AU" sz="1400">
                <a:latin typeface="+mj-lt"/>
                <a:ea typeface="Nirmala UI"/>
                <a:cs typeface="Nirmala UI"/>
              </a:rPr>
              <a:t>Operational de-risking underway</a:t>
            </a:r>
            <a:endParaRPr lang="en-AU" sz="1400" i="0" kern="1200">
              <a:latin typeface="+mj-lt"/>
              <a:ea typeface="Nirmala UI" panose="020B0502040204020203" pitchFamily="34" charset="0"/>
              <a:cs typeface="Nirmala UI" panose="020B0502040204020203" pitchFamily="34" charset="0"/>
            </a:endParaRPr>
          </a:p>
        </p:txBody>
      </p:sp>
      <p:sp>
        <p:nvSpPr>
          <p:cNvPr id="22" name="Rectangle 21">
            <a:extLst>
              <a:ext uri="{FF2B5EF4-FFF2-40B4-BE49-F238E27FC236}">
                <a16:creationId xmlns:a16="http://schemas.microsoft.com/office/drawing/2014/main" id="{EA2F5F2F-D4F4-A191-3795-336D18CA4CC5}"/>
              </a:ext>
            </a:extLst>
          </p:cNvPr>
          <p:cNvSpPr/>
          <p:nvPr/>
        </p:nvSpPr>
        <p:spPr>
          <a:xfrm>
            <a:off x="5203503" y="2704813"/>
            <a:ext cx="2520961" cy="4095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pPr marL="0" lvl="0" indent="0" defTabSz="622300">
              <a:lnSpc>
                <a:spcPct val="90000"/>
              </a:lnSpc>
              <a:spcBef>
                <a:spcPct val="0"/>
              </a:spcBef>
              <a:spcAft>
                <a:spcPct val="35000"/>
              </a:spcAft>
              <a:buNone/>
            </a:pPr>
            <a:r>
              <a:rPr lang="en-AU" sz="1600" b="1" kern="1200">
                <a:solidFill>
                  <a:srgbClr val="ED5F23"/>
                </a:solidFill>
                <a:latin typeface="+mj-lt"/>
                <a:ea typeface="Nirmala UI" panose="020B0502040204020203" pitchFamily="34" charset="0"/>
                <a:cs typeface="Nirmala UI" panose="020B0502040204020203" pitchFamily="34" charset="0"/>
              </a:rPr>
              <a:t>Next 12 months</a:t>
            </a:r>
          </a:p>
        </p:txBody>
      </p:sp>
      <p:sp>
        <p:nvSpPr>
          <p:cNvPr id="23" name="Rectangle 22">
            <a:extLst>
              <a:ext uri="{FF2B5EF4-FFF2-40B4-BE49-F238E27FC236}">
                <a16:creationId xmlns:a16="http://schemas.microsoft.com/office/drawing/2014/main" id="{57C41280-FDF6-68E8-D760-E88D0AA184F7}"/>
              </a:ext>
            </a:extLst>
          </p:cNvPr>
          <p:cNvSpPr/>
          <p:nvPr/>
        </p:nvSpPr>
        <p:spPr>
          <a:xfrm>
            <a:off x="5203503" y="3084059"/>
            <a:ext cx="3836206" cy="902014"/>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defTabSz="444500">
              <a:lnSpc>
                <a:spcPct val="90000"/>
              </a:lnSpc>
              <a:spcBef>
                <a:spcPct val="0"/>
              </a:spcBef>
              <a:spcAft>
                <a:spcPts val="600"/>
              </a:spcAft>
              <a:buClr>
                <a:schemeClr val="accent1"/>
              </a:buClr>
            </a:pPr>
            <a:r>
              <a:rPr lang="en-AU" sz="1400">
                <a:latin typeface="+mj-lt"/>
                <a:ea typeface="Nirmala UI"/>
                <a:cs typeface="Nirmala UI"/>
              </a:rPr>
              <a:t>Black Swan refurbishment and gold processing conversion</a:t>
            </a:r>
            <a:endParaRPr lang="en-AU" sz="1400">
              <a:latin typeface="+mj-lt"/>
              <a:ea typeface="Nirmala UI" panose="020B0502040204020203" pitchFamily="34" charset="0"/>
              <a:cs typeface="Nirmala UI" panose="020B0502040204020203" pitchFamily="34" charset="0"/>
            </a:endParaRPr>
          </a:p>
          <a:p>
            <a:pPr marL="0" lvl="1" defTabSz="444500">
              <a:lnSpc>
                <a:spcPct val="90000"/>
              </a:lnSpc>
              <a:spcBef>
                <a:spcPct val="0"/>
              </a:spcBef>
              <a:spcAft>
                <a:spcPts val="600"/>
              </a:spcAft>
            </a:pPr>
            <a:r>
              <a:rPr lang="en-AU" sz="1400">
                <a:latin typeface="+mj-lt"/>
                <a:ea typeface="Nirmala UI"/>
                <a:cs typeface="Nirmala UI"/>
              </a:rPr>
              <a:t>Mining commencement late 2026</a:t>
            </a:r>
            <a:endParaRPr lang="en-AU" sz="1400">
              <a:latin typeface="+mj-lt"/>
              <a:ea typeface="Nirmala UI" panose="020B0502040204020203" pitchFamily="34" charset="0"/>
              <a:cs typeface="Nirmala UI" panose="020B0502040204020203" pitchFamily="34" charset="0"/>
            </a:endParaRPr>
          </a:p>
        </p:txBody>
      </p:sp>
      <p:pic>
        <p:nvPicPr>
          <p:cNvPr id="26" name="Graphic 25" descr="Gold bars outline">
            <a:extLst>
              <a:ext uri="{FF2B5EF4-FFF2-40B4-BE49-F238E27FC236}">
                <a16:creationId xmlns:a16="http://schemas.microsoft.com/office/drawing/2014/main" id="{2FB20302-1E4F-E543-1D82-55548D2BCA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60603" y="2002534"/>
            <a:ext cx="617848" cy="617848"/>
          </a:xfrm>
          <a:prstGeom prst="rect">
            <a:avLst/>
          </a:prstGeom>
        </p:spPr>
      </p:pic>
      <p:sp>
        <p:nvSpPr>
          <p:cNvPr id="27" name="Oval 26">
            <a:extLst>
              <a:ext uri="{FF2B5EF4-FFF2-40B4-BE49-F238E27FC236}">
                <a16:creationId xmlns:a16="http://schemas.microsoft.com/office/drawing/2014/main" id="{0E90BE12-772D-480C-0E66-84CFBB70B2B4}"/>
              </a:ext>
            </a:extLst>
          </p:cNvPr>
          <p:cNvSpPr/>
          <p:nvPr/>
        </p:nvSpPr>
        <p:spPr>
          <a:xfrm>
            <a:off x="5626507" y="1948210"/>
            <a:ext cx="781360" cy="781360"/>
          </a:xfrm>
          <a:prstGeom prst="ellipse">
            <a:avLst/>
          </a:prstGeom>
          <a:solidFill>
            <a:srgbClr val="ED5F23"/>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Graphic 24" descr="Gears outline">
            <a:extLst>
              <a:ext uri="{FF2B5EF4-FFF2-40B4-BE49-F238E27FC236}">
                <a16:creationId xmlns:a16="http://schemas.microsoft.com/office/drawing/2014/main" id="{83523D8C-EE87-1ABD-C94D-5910C33D051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22118" y="2029966"/>
            <a:ext cx="617848" cy="617848"/>
          </a:xfrm>
          <a:prstGeom prst="rect">
            <a:avLst/>
          </a:prstGeom>
        </p:spPr>
      </p:pic>
      <p:sp>
        <p:nvSpPr>
          <p:cNvPr id="28" name="Oval 27">
            <a:extLst>
              <a:ext uri="{FF2B5EF4-FFF2-40B4-BE49-F238E27FC236}">
                <a16:creationId xmlns:a16="http://schemas.microsoft.com/office/drawing/2014/main" id="{FE9CB094-7986-C945-D56C-4C45DED5C83E}"/>
              </a:ext>
            </a:extLst>
          </p:cNvPr>
          <p:cNvSpPr/>
          <p:nvPr/>
        </p:nvSpPr>
        <p:spPr>
          <a:xfrm>
            <a:off x="9112321" y="1948210"/>
            <a:ext cx="781360" cy="781360"/>
          </a:xfrm>
          <a:prstGeom prst="ellipse">
            <a:avLst/>
          </a:prstGeom>
          <a:solidFill>
            <a:srgbClr val="D24826"/>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descr="Raw Materials outline">
            <a:extLst>
              <a:ext uri="{FF2B5EF4-FFF2-40B4-BE49-F238E27FC236}">
                <a16:creationId xmlns:a16="http://schemas.microsoft.com/office/drawing/2014/main" id="{285C1E24-068F-DCFB-D8DA-62D8646239A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03221" y="2029966"/>
            <a:ext cx="617848" cy="617848"/>
          </a:xfrm>
          <a:prstGeom prst="rect">
            <a:avLst/>
          </a:prstGeom>
        </p:spPr>
      </p:pic>
      <p:sp>
        <p:nvSpPr>
          <p:cNvPr id="29" name="Rectangle: Rounded Corners 28">
            <a:extLst>
              <a:ext uri="{FF2B5EF4-FFF2-40B4-BE49-F238E27FC236}">
                <a16:creationId xmlns:a16="http://schemas.microsoft.com/office/drawing/2014/main" id="{B33F7967-CB9C-2F38-FEE4-EEAFA92A33B6}"/>
              </a:ext>
            </a:extLst>
          </p:cNvPr>
          <p:cNvSpPr/>
          <p:nvPr/>
        </p:nvSpPr>
        <p:spPr>
          <a:xfrm>
            <a:off x="388608" y="5879014"/>
            <a:ext cx="11544092" cy="386657"/>
          </a:xfrm>
          <a:prstGeom prst="roundRect">
            <a:avLst>
              <a:gd name="adj" fmla="val 0"/>
            </a:avLst>
          </a:prstGeom>
          <a:gradFill>
            <a:gsLst>
              <a:gs pos="100000">
                <a:schemeClr val="accent1"/>
              </a:gs>
              <a:gs pos="0">
                <a:schemeClr val="accent5"/>
              </a:gs>
            </a:gsLst>
            <a:lin ang="0" scaled="0"/>
          </a:gra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36000" rIns="99568" bIns="36000" numCol="1" spcCol="1270" anchor="ctr" anchorCtr="0">
            <a:noAutofit/>
          </a:bodyPr>
          <a:lstStyle/>
          <a:p>
            <a:pPr algn="ctr" defTabSz="622300">
              <a:lnSpc>
                <a:spcPct val="90000"/>
              </a:lnSpc>
              <a:spcBef>
                <a:spcPct val="0"/>
              </a:spcBef>
            </a:pPr>
            <a:r>
              <a:rPr lang="en-AU">
                <a:latin typeface="+mj-lt"/>
                <a:ea typeface="Nirmala UI"/>
                <a:cs typeface="Nirmala UI"/>
              </a:rPr>
              <a:t>All elements in place to support aspirational target to become a </a:t>
            </a:r>
            <a:r>
              <a:rPr lang="en-AU" sz="2000" b="1">
                <a:latin typeface="+mj-lt"/>
                <a:ea typeface="Nirmala UI"/>
                <a:cs typeface="Nirmala UI"/>
              </a:rPr>
              <a:t>~100kozpa GOLD producer*</a:t>
            </a:r>
            <a:endParaRPr lang="en-AU" b="1">
              <a:latin typeface="+mj-lt"/>
              <a:ea typeface="Nirmala UI" panose="020B0502040204020203" pitchFamily="34" charset="0"/>
              <a:cs typeface="Nirmala UI" panose="020B0502040204020203" pitchFamily="34" charset="0"/>
            </a:endParaRPr>
          </a:p>
        </p:txBody>
      </p:sp>
      <p:sp>
        <p:nvSpPr>
          <p:cNvPr id="4" name="Rectangle 3">
            <a:extLst>
              <a:ext uri="{FF2B5EF4-FFF2-40B4-BE49-F238E27FC236}">
                <a16:creationId xmlns:a16="http://schemas.microsoft.com/office/drawing/2014/main" id="{B2E06120-E093-366D-EBE8-91845FE37FBF}"/>
              </a:ext>
            </a:extLst>
          </p:cNvPr>
          <p:cNvSpPr/>
          <p:nvPr/>
        </p:nvSpPr>
        <p:spPr>
          <a:xfrm>
            <a:off x="1021375" y="3344051"/>
            <a:ext cx="1447831" cy="4095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pPr marL="0" lvl="0" indent="0" defTabSz="622300">
              <a:lnSpc>
                <a:spcPct val="90000"/>
              </a:lnSpc>
              <a:spcBef>
                <a:spcPct val="0"/>
              </a:spcBef>
              <a:spcAft>
                <a:spcPct val="35000"/>
              </a:spcAft>
              <a:buNone/>
            </a:pPr>
            <a:r>
              <a:rPr lang="en-AU" sz="1600" b="1">
                <a:solidFill>
                  <a:schemeClr val="accent1"/>
                </a:solidFill>
                <a:latin typeface="+mj-lt"/>
                <a:ea typeface="Nirmala UI" panose="020B0502040204020203" pitchFamily="34" charset="0"/>
                <a:cs typeface="Nirmala UI" panose="020B0502040204020203" pitchFamily="34" charset="0"/>
              </a:rPr>
              <a:t>Production</a:t>
            </a:r>
            <a:endParaRPr lang="en-AU" sz="1600" b="1" kern="1200">
              <a:solidFill>
                <a:schemeClr val="accent1"/>
              </a:solidFill>
              <a:latin typeface="+mj-lt"/>
              <a:ea typeface="Nirmala UI" panose="020B0502040204020203" pitchFamily="34" charset="0"/>
              <a:cs typeface="Nirmala UI" panose="020B0502040204020203" pitchFamily="34" charset="0"/>
            </a:endParaRPr>
          </a:p>
        </p:txBody>
      </p:sp>
      <p:sp>
        <p:nvSpPr>
          <p:cNvPr id="5" name="Rectangle 4">
            <a:extLst>
              <a:ext uri="{FF2B5EF4-FFF2-40B4-BE49-F238E27FC236}">
                <a16:creationId xmlns:a16="http://schemas.microsoft.com/office/drawing/2014/main" id="{EE3160CE-A96B-2827-EBCC-26E0187AA327}"/>
              </a:ext>
            </a:extLst>
          </p:cNvPr>
          <p:cNvSpPr/>
          <p:nvPr/>
        </p:nvSpPr>
        <p:spPr>
          <a:xfrm>
            <a:off x="1021375" y="4274524"/>
            <a:ext cx="1553855" cy="4095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pPr marL="0" lvl="0" indent="0" defTabSz="622300">
              <a:lnSpc>
                <a:spcPct val="90000"/>
              </a:lnSpc>
              <a:spcBef>
                <a:spcPct val="0"/>
              </a:spcBef>
              <a:spcAft>
                <a:spcPct val="35000"/>
              </a:spcAft>
              <a:buNone/>
            </a:pPr>
            <a:r>
              <a:rPr lang="en-AU" sz="1600" b="1">
                <a:solidFill>
                  <a:schemeClr val="accent1"/>
                </a:solidFill>
                <a:latin typeface="+mj-lt"/>
                <a:ea typeface="Nirmala UI" panose="020B0502040204020203" pitchFamily="34" charset="0"/>
                <a:cs typeface="Nirmala UI" panose="020B0502040204020203" pitchFamily="34" charset="0"/>
              </a:rPr>
              <a:t>Growth</a:t>
            </a:r>
            <a:endParaRPr lang="en-AU" sz="1600" b="1" kern="1200">
              <a:solidFill>
                <a:schemeClr val="accent1"/>
              </a:solidFill>
              <a:latin typeface="+mj-lt"/>
              <a:ea typeface="Nirmala UI" panose="020B0502040204020203" pitchFamily="34" charset="0"/>
              <a:cs typeface="Nirmala UI" panose="020B0502040204020203" pitchFamily="34" charset="0"/>
            </a:endParaRPr>
          </a:p>
        </p:txBody>
      </p:sp>
      <p:sp>
        <p:nvSpPr>
          <p:cNvPr id="6" name="Rectangle 5">
            <a:extLst>
              <a:ext uri="{FF2B5EF4-FFF2-40B4-BE49-F238E27FC236}">
                <a16:creationId xmlns:a16="http://schemas.microsoft.com/office/drawing/2014/main" id="{AA37F4C9-1CBD-CBE7-A863-E8E88B8340FC}"/>
              </a:ext>
            </a:extLst>
          </p:cNvPr>
          <p:cNvSpPr/>
          <p:nvPr/>
        </p:nvSpPr>
        <p:spPr>
          <a:xfrm>
            <a:off x="1021375" y="5194591"/>
            <a:ext cx="1447831" cy="4095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pPr marL="0" lvl="0" indent="0" defTabSz="622300">
              <a:lnSpc>
                <a:spcPct val="90000"/>
              </a:lnSpc>
              <a:spcBef>
                <a:spcPct val="0"/>
              </a:spcBef>
              <a:spcAft>
                <a:spcPct val="35000"/>
              </a:spcAft>
              <a:buNone/>
            </a:pPr>
            <a:r>
              <a:rPr lang="en-AU" sz="1600" b="1">
                <a:solidFill>
                  <a:schemeClr val="accent1"/>
                </a:solidFill>
                <a:latin typeface="+mj-lt"/>
                <a:ea typeface="Nirmala UI" panose="020B0502040204020203" pitchFamily="34" charset="0"/>
                <a:cs typeface="Nirmala UI" panose="020B0502040204020203" pitchFamily="34" charset="0"/>
              </a:rPr>
              <a:t>Studies</a:t>
            </a:r>
            <a:endParaRPr lang="en-AU" sz="1600" b="1" kern="1200">
              <a:solidFill>
                <a:schemeClr val="accent1"/>
              </a:solidFill>
              <a:latin typeface="+mj-lt"/>
              <a:ea typeface="Nirmala UI" panose="020B0502040204020203" pitchFamily="34" charset="0"/>
              <a:cs typeface="Nirmala UI" panose="020B0502040204020203" pitchFamily="34" charset="0"/>
            </a:endParaRPr>
          </a:p>
        </p:txBody>
      </p:sp>
      <p:sp>
        <p:nvSpPr>
          <p:cNvPr id="15" name="Rectangle 14">
            <a:extLst>
              <a:ext uri="{FF2B5EF4-FFF2-40B4-BE49-F238E27FC236}">
                <a16:creationId xmlns:a16="http://schemas.microsoft.com/office/drawing/2014/main" id="{86796991-4E12-0A04-B5F0-5C9CEF1D3676}"/>
              </a:ext>
            </a:extLst>
          </p:cNvPr>
          <p:cNvSpPr/>
          <p:nvPr/>
        </p:nvSpPr>
        <p:spPr>
          <a:xfrm>
            <a:off x="2343778" y="4167935"/>
            <a:ext cx="2857579" cy="631170"/>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defTabSz="444500">
              <a:lnSpc>
                <a:spcPct val="90000"/>
              </a:lnSpc>
              <a:spcBef>
                <a:spcPct val="0"/>
              </a:spcBef>
              <a:spcAft>
                <a:spcPts val="600"/>
              </a:spcAft>
              <a:buClr>
                <a:schemeClr val="accent1"/>
              </a:buClr>
            </a:pPr>
            <a:r>
              <a:rPr lang="en-AU" sz="1400">
                <a:latin typeface="+mj-lt"/>
                <a:ea typeface="Nirmala UI"/>
                <a:cs typeface="Nirmala UI"/>
              </a:rPr>
              <a:t>Upgrade and extend Mineral Resources</a:t>
            </a:r>
            <a:endParaRPr lang="en-AU" sz="1400">
              <a:latin typeface="+mj-lt"/>
              <a:ea typeface="Nirmala UI" panose="020B0502040204020203" pitchFamily="34" charset="0"/>
              <a:cs typeface="Nirmala UI" panose="020B0502040204020203" pitchFamily="34" charset="0"/>
            </a:endParaRPr>
          </a:p>
        </p:txBody>
      </p:sp>
      <p:sp>
        <p:nvSpPr>
          <p:cNvPr id="16" name="Rectangle 15">
            <a:extLst>
              <a:ext uri="{FF2B5EF4-FFF2-40B4-BE49-F238E27FC236}">
                <a16:creationId xmlns:a16="http://schemas.microsoft.com/office/drawing/2014/main" id="{E07E9AF2-9954-81C3-C370-2C4E8E1A79B5}"/>
              </a:ext>
            </a:extLst>
          </p:cNvPr>
          <p:cNvSpPr/>
          <p:nvPr/>
        </p:nvSpPr>
        <p:spPr>
          <a:xfrm>
            <a:off x="9047906" y="4207219"/>
            <a:ext cx="2857580" cy="437271"/>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defTabSz="444500">
              <a:lnSpc>
                <a:spcPct val="90000"/>
              </a:lnSpc>
              <a:spcBef>
                <a:spcPct val="0"/>
              </a:spcBef>
              <a:spcAft>
                <a:spcPts val="600"/>
              </a:spcAft>
              <a:buClr>
                <a:schemeClr val="accent1"/>
              </a:buClr>
            </a:pPr>
            <a:r>
              <a:rPr lang="en-AU" sz="1400">
                <a:latin typeface="+mj-lt"/>
                <a:ea typeface="Nirmala UI"/>
                <a:cs typeface="Nirmala UI"/>
              </a:rPr>
              <a:t>Extend initial +5 year mine life</a:t>
            </a:r>
          </a:p>
        </p:txBody>
      </p:sp>
      <p:sp>
        <p:nvSpPr>
          <p:cNvPr id="17" name="Rectangle 16">
            <a:extLst>
              <a:ext uri="{FF2B5EF4-FFF2-40B4-BE49-F238E27FC236}">
                <a16:creationId xmlns:a16="http://schemas.microsoft.com/office/drawing/2014/main" id="{7BC6F2CA-F3B8-351D-2A99-1D421D27B4B8}"/>
              </a:ext>
            </a:extLst>
          </p:cNvPr>
          <p:cNvSpPr/>
          <p:nvPr/>
        </p:nvSpPr>
        <p:spPr>
          <a:xfrm>
            <a:off x="5216943" y="4028950"/>
            <a:ext cx="3654250" cy="902014"/>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defTabSz="444500">
              <a:lnSpc>
                <a:spcPct val="90000"/>
              </a:lnSpc>
              <a:spcBef>
                <a:spcPct val="0"/>
              </a:spcBef>
              <a:spcAft>
                <a:spcPts val="600"/>
              </a:spcAft>
              <a:buClr>
                <a:schemeClr val="accent1"/>
              </a:buClr>
            </a:pPr>
            <a:r>
              <a:rPr lang="en-AU" sz="1400">
                <a:latin typeface="+mj-lt"/>
                <a:ea typeface="Nirmala UI"/>
                <a:cs typeface="Nirmala UI"/>
              </a:rPr>
              <a:t>Grow Mineral Resources and drill test new exploration targets</a:t>
            </a:r>
            <a:endParaRPr lang="en-US" sz="1400"/>
          </a:p>
          <a:p>
            <a:pPr marL="0" lvl="1" defTabSz="444500">
              <a:lnSpc>
                <a:spcPct val="90000"/>
              </a:lnSpc>
              <a:spcBef>
                <a:spcPct val="0"/>
              </a:spcBef>
              <a:spcAft>
                <a:spcPts val="600"/>
              </a:spcAft>
            </a:pPr>
            <a:r>
              <a:rPr lang="en-AU" sz="1400">
                <a:latin typeface="+mj-lt"/>
                <a:ea typeface="Nirmala UI"/>
                <a:cs typeface="Nirmala UI"/>
              </a:rPr>
              <a:t>Value accretive M&amp;A</a:t>
            </a:r>
          </a:p>
        </p:txBody>
      </p:sp>
      <p:sp>
        <p:nvSpPr>
          <p:cNvPr id="30" name="Rectangle 29">
            <a:extLst>
              <a:ext uri="{FF2B5EF4-FFF2-40B4-BE49-F238E27FC236}">
                <a16:creationId xmlns:a16="http://schemas.microsoft.com/office/drawing/2014/main" id="{E4B46228-6BBF-C43D-DE04-B5416A2AE1D6}"/>
              </a:ext>
            </a:extLst>
          </p:cNvPr>
          <p:cNvSpPr/>
          <p:nvPr/>
        </p:nvSpPr>
        <p:spPr>
          <a:xfrm>
            <a:off x="2343778" y="5046775"/>
            <a:ext cx="2597641" cy="708114"/>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defTabSz="444500">
              <a:lnSpc>
                <a:spcPct val="90000"/>
              </a:lnSpc>
              <a:spcBef>
                <a:spcPct val="0"/>
              </a:spcBef>
              <a:spcAft>
                <a:spcPts val="600"/>
              </a:spcAft>
              <a:buClr>
                <a:schemeClr val="accent1"/>
              </a:buClr>
            </a:pPr>
            <a:r>
              <a:rPr lang="en-AU" sz="1400">
                <a:latin typeface="+mj-lt"/>
                <a:ea typeface="Nirmala UI"/>
                <a:cs typeface="Nirmala UI"/>
              </a:rPr>
              <a:t>Black Swan Studies complete </a:t>
            </a:r>
          </a:p>
          <a:p>
            <a:pPr marL="0" lvl="1" defTabSz="444500">
              <a:lnSpc>
                <a:spcPct val="90000"/>
              </a:lnSpc>
              <a:spcBef>
                <a:spcPct val="0"/>
              </a:spcBef>
              <a:spcAft>
                <a:spcPts val="600"/>
              </a:spcAft>
              <a:buClr>
                <a:schemeClr val="accent1"/>
              </a:buClr>
            </a:pPr>
            <a:r>
              <a:rPr lang="en-AU" sz="1400">
                <a:latin typeface="+mj-lt"/>
                <a:ea typeface="Nirmala UI"/>
                <a:cs typeface="Nirmala UI"/>
              </a:rPr>
              <a:t>FEED Studies underway</a:t>
            </a:r>
            <a:endParaRPr lang="en-AU" sz="1400">
              <a:latin typeface="+mj-lt"/>
              <a:ea typeface="Nirmala UI" panose="020B0502040204020203" pitchFamily="34" charset="0"/>
              <a:cs typeface="Nirmala UI" panose="020B0502040204020203" pitchFamily="34" charset="0"/>
            </a:endParaRPr>
          </a:p>
        </p:txBody>
      </p:sp>
      <p:sp>
        <p:nvSpPr>
          <p:cNvPr id="31" name="Rectangle 30">
            <a:extLst>
              <a:ext uri="{FF2B5EF4-FFF2-40B4-BE49-F238E27FC236}">
                <a16:creationId xmlns:a16="http://schemas.microsoft.com/office/drawing/2014/main" id="{4B2797C8-B194-41DE-91AE-22DF2C3C2A65}"/>
              </a:ext>
            </a:extLst>
          </p:cNvPr>
          <p:cNvSpPr/>
          <p:nvPr/>
        </p:nvSpPr>
        <p:spPr>
          <a:xfrm>
            <a:off x="9047906" y="5059643"/>
            <a:ext cx="2857580" cy="631170"/>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algn="l" defTabSz="444500">
              <a:lnSpc>
                <a:spcPct val="90000"/>
              </a:lnSpc>
              <a:spcBef>
                <a:spcPct val="0"/>
              </a:spcBef>
              <a:spcAft>
                <a:spcPts val="600"/>
              </a:spcAft>
              <a:buClr>
                <a:schemeClr val="accent1"/>
              </a:buClr>
            </a:pPr>
            <a:r>
              <a:rPr lang="en-AU" sz="1400">
                <a:latin typeface="+mj-lt"/>
                <a:ea typeface="Nirmala UI" panose="020B0502040204020203" pitchFamily="34" charset="0"/>
                <a:cs typeface="Nirmala UI" panose="020B0502040204020203" pitchFamily="34" charset="0"/>
              </a:rPr>
              <a:t>Complete Nimbus production at Black Swan Studies</a:t>
            </a:r>
          </a:p>
        </p:txBody>
      </p:sp>
      <p:sp>
        <p:nvSpPr>
          <p:cNvPr id="32" name="Rectangle 31">
            <a:extLst>
              <a:ext uri="{FF2B5EF4-FFF2-40B4-BE49-F238E27FC236}">
                <a16:creationId xmlns:a16="http://schemas.microsoft.com/office/drawing/2014/main" id="{1C9660DD-2411-A4D7-F196-4865BA698FB2}"/>
              </a:ext>
            </a:extLst>
          </p:cNvPr>
          <p:cNvSpPr/>
          <p:nvPr/>
        </p:nvSpPr>
        <p:spPr>
          <a:xfrm>
            <a:off x="5203503" y="4882546"/>
            <a:ext cx="3763821" cy="978958"/>
          </a:xfrm>
          <a:prstGeom prst="rect">
            <a:avLst/>
          </a:prstGeom>
          <a:noFill/>
          <a:ln w="12700">
            <a:no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20509" tIns="120509" rIns="120509" bIns="120509" numCol="1" spcCol="1270" anchor="t" anchorCtr="0">
            <a:spAutoFit/>
          </a:bodyPr>
          <a:lstStyle/>
          <a:p>
            <a:pPr marL="0" lvl="1" defTabSz="444500">
              <a:lnSpc>
                <a:spcPct val="90000"/>
              </a:lnSpc>
              <a:spcBef>
                <a:spcPct val="0"/>
              </a:spcBef>
              <a:spcAft>
                <a:spcPts val="600"/>
              </a:spcAft>
              <a:buClr>
                <a:schemeClr val="accent1"/>
              </a:buClr>
            </a:pPr>
            <a:r>
              <a:rPr lang="en-AU" sz="1400">
                <a:ea typeface="Nirmala UI"/>
                <a:cs typeface="Nirmala UI"/>
              </a:rPr>
              <a:t>Multiple individual PFS updates </a:t>
            </a:r>
            <a:endParaRPr lang="en-AU" sz="1400">
              <a:ea typeface="Nirmala UI" panose="020B0502040204020203" pitchFamily="34" charset="0"/>
              <a:cs typeface="Nirmala UI" panose="020B0502040204020203" pitchFamily="34" charset="0"/>
            </a:endParaRPr>
          </a:p>
          <a:p>
            <a:pPr marL="0" lvl="1" defTabSz="444500">
              <a:lnSpc>
                <a:spcPct val="90000"/>
              </a:lnSpc>
              <a:spcBef>
                <a:spcPct val="0"/>
              </a:spcBef>
              <a:spcAft>
                <a:spcPts val="600"/>
              </a:spcAft>
              <a:buClr>
                <a:schemeClr val="accent1"/>
              </a:buClr>
            </a:pPr>
            <a:r>
              <a:rPr lang="en-AU" sz="1400">
                <a:ea typeface="Nirmala UI"/>
                <a:cs typeface="Nirmala UI"/>
              </a:rPr>
              <a:t>Combined PFS update</a:t>
            </a:r>
          </a:p>
          <a:p>
            <a:pPr marL="0" lvl="1" defTabSz="444500">
              <a:lnSpc>
                <a:spcPct val="90000"/>
              </a:lnSpc>
              <a:spcBef>
                <a:spcPct val="0"/>
              </a:spcBef>
              <a:spcAft>
                <a:spcPts val="600"/>
              </a:spcAft>
              <a:buClr>
                <a:schemeClr val="accent1"/>
              </a:buClr>
            </a:pPr>
            <a:r>
              <a:rPr lang="en-AU" sz="1400">
                <a:ea typeface="Nirmala UI"/>
                <a:cs typeface="Nirmala UI"/>
              </a:rPr>
              <a:t>Commence Nimbus Studies and drill plan</a:t>
            </a:r>
            <a:endParaRPr lang="en-AU" sz="1400">
              <a:ea typeface="Nirmala UI" panose="020B0502040204020203" pitchFamily="34" charset="0"/>
              <a:cs typeface="Nirmala UI" panose="020B0502040204020203" pitchFamily="34" charset="0"/>
            </a:endParaRPr>
          </a:p>
        </p:txBody>
      </p:sp>
      <p:pic>
        <p:nvPicPr>
          <p:cNvPr id="34" name="Graphic 33" descr="Caret Left with solid fill">
            <a:extLst>
              <a:ext uri="{FF2B5EF4-FFF2-40B4-BE49-F238E27FC236}">
                <a16:creationId xmlns:a16="http://schemas.microsoft.com/office/drawing/2014/main" id="{81DD888E-A0BA-8E9E-91F5-FEF5D5453A8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3782724" y="1822301"/>
            <a:ext cx="1033173" cy="1033173"/>
          </a:xfrm>
          <a:prstGeom prst="rect">
            <a:avLst/>
          </a:prstGeom>
        </p:spPr>
      </p:pic>
      <p:pic>
        <p:nvPicPr>
          <p:cNvPr id="35" name="Graphic 34" descr="Caret Left with solid fill">
            <a:extLst>
              <a:ext uri="{FF2B5EF4-FFF2-40B4-BE49-F238E27FC236}">
                <a16:creationId xmlns:a16="http://schemas.microsoft.com/office/drawing/2014/main" id="{05EE728E-F71C-2803-B193-B443C97CBF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10800000">
            <a:off x="7243507" y="1822302"/>
            <a:ext cx="1033173" cy="1033173"/>
          </a:xfrm>
          <a:prstGeom prst="rect">
            <a:avLst/>
          </a:prstGeom>
        </p:spPr>
      </p:pic>
      <p:sp>
        <p:nvSpPr>
          <p:cNvPr id="10" name="TextBox 9">
            <a:extLst>
              <a:ext uri="{FF2B5EF4-FFF2-40B4-BE49-F238E27FC236}">
                <a16:creationId xmlns:a16="http://schemas.microsoft.com/office/drawing/2014/main" id="{76CC9797-8109-40C2-2E45-053DD559F6E6}"/>
              </a:ext>
            </a:extLst>
          </p:cNvPr>
          <p:cNvSpPr txBox="1"/>
          <p:nvPr/>
        </p:nvSpPr>
        <p:spPr>
          <a:xfrm>
            <a:off x="349910" y="6348317"/>
            <a:ext cx="1319083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ea typeface="+mn-lt"/>
                <a:cs typeface="+mn-lt"/>
              </a:rPr>
              <a:t>*This is an aspirational statement (and not a production target), the Company does not yet have reasonable grounds to believe the vision can be achieved. </a:t>
            </a:r>
            <a:endParaRPr lang="en-US"/>
          </a:p>
          <a:p>
            <a:r>
              <a:rPr lang="en-US" sz="800">
                <a:ea typeface="+mn-lt"/>
                <a:cs typeface="+mn-lt"/>
              </a:rPr>
              <a:t>Refer to the Aspirational Statements section in the Disclaimers section of this presentation for further information.</a:t>
            </a:r>
            <a:endParaRPr lang="en-US"/>
          </a:p>
        </p:txBody>
      </p:sp>
      <p:sp>
        <p:nvSpPr>
          <p:cNvPr id="39" name="Rectangle 38">
            <a:extLst>
              <a:ext uri="{FF2B5EF4-FFF2-40B4-BE49-F238E27FC236}">
                <a16:creationId xmlns:a16="http://schemas.microsoft.com/office/drawing/2014/main" id="{EAD741B8-AF72-ADAA-2611-2800FCC3A030}"/>
              </a:ext>
            </a:extLst>
          </p:cNvPr>
          <p:cNvSpPr/>
          <p:nvPr/>
        </p:nvSpPr>
        <p:spPr>
          <a:xfrm>
            <a:off x="447210" y="3169791"/>
            <a:ext cx="719667" cy="4095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r>
              <a:rPr lang="en-GB" sz="4000" b="1">
                <a:solidFill>
                  <a:srgbClr val="00B050"/>
                </a:solidFill>
                <a:latin typeface="Wingdings 2" panose="05020102010507070707" pitchFamily="18" charset="2"/>
              </a:rPr>
              <a:t>P</a:t>
            </a:r>
            <a:endParaRPr lang="en-AU" sz="4000" b="1">
              <a:solidFill>
                <a:srgbClr val="00B050"/>
              </a:solidFill>
              <a:latin typeface="Wingdings 2" panose="05020102010507070707" pitchFamily="18" charset="2"/>
            </a:endParaRPr>
          </a:p>
        </p:txBody>
      </p:sp>
      <p:sp>
        <p:nvSpPr>
          <p:cNvPr id="40" name="Rectangle 39">
            <a:extLst>
              <a:ext uri="{FF2B5EF4-FFF2-40B4-BE49-F238E27FC236}">
                <a16:creationId xmlns:a16="http://schemas.microsoft.com/office/drawing/2014/main" id="{365287A7-06F5-C69C-9BBC-F4539C6F381F}"/>
              </a:ext>
            </a:extLst>
          </p:cNvPr>
          <p:cNvSpPr/>
          <p:nvPr/>
        </p:nvSpPr>
        <p:spPr>
          <a:xfrm>
            <a:off x="435133" y="4092723"/>
            <a:ext cx="719667" cy="4095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r>
              <a:rPr lang="en-GB" sz="4000" b="1">
                <a:solidFill>
                  <a:srgbClr val="00B050"/>
                </a:solidFill>
                <a:latin typeface="Wingdings 2" panose="05020102010507070707" pitchFamily="18" charset="2"/>
              </a:rPr>
              <a:t>P</a:t>
            </a:r>
            <a:endParaRPr lang="en-AU" sz="4000" b="1">
              <a:solidFill>
                <a:srgbClr val="00B050"/>
              </a:solidFill>
              <a:latin typeface="Wingdings 2" panose="05020102010507070707" pitchFamily="18" charset="2"/>
            </a:endParaRPr>
          </a:p>
        </p:txBody>
      </p:sp>
      <p:sp>
        <p:nvSpPr>
          <p:cNvPr id="41" name="Rectangle 40">
            <a:extLst>
              <a:ext uri="{FF2B5EF4-FFF2-40B4-BE49-F238E27FC236}">
                <a16:creationId xmlns:a16="http://schemas.microsoft.com/office/drawing/2014/main" id="{D471C219-74A6-71E8-6EA8-ABBD59AEEB4E}"/>
              </a:ext>
            </a:extLst>
          </p:cNvPr>
          <p:cNvSpPr/>
          <p:nvPr/>
        </p:nvSpPr>
        <p:spPr>
          <a:xfrm>
            <a:off x="435133" y="5058720"/>
            <a:ext cx="719667" cy="409544"/>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68" tIns="99568" rIns="99568" bIns="343755" numCol="1" spcCol="1270" anchor="t" anchorCtr="0">
            <a:noAutofit/>
          </a:bodyPr>
          <a:lstStyle/>
          <a:p>
            <a:r>
              <a:rPr lang="en-GB" sz="4000" b="1">
                <a:solidFill>
                  <a:srgbClr val="00B050"/>
                </a:solidFill>
                <a:latin typeface="Wingdings 2" panose="05020102010507070707" pitchFamily="18" charset="2"/>
              </a:rPr>
              <a:t>P</a:t>
            </a:r>
            <a:endParaRPr lang="en-AU" sz="4000" b="1">
              <a:solidFill>
                <a:srgbClr val="00B050"/>
              </a:solidFill>
              <a:latin typeface="Wingdings 2" panose="05020102010507070707" pitchFamily="18" charset="2"/>
            </a:endParaRPr>
          </a:p>
        </p:txBody>
      </p:sp>
      <p:sp>
        <p:nvSpPr>
          <p:cNvPr id="14" name="Slide Number Placeholder 5">
            <a:extLst>
              <a:ext uri="{FF2B5EF4-FFF2-40B4-BE49-F238E27FC236}">
                <a16:creationId xmlns:a16="http://schemas.microsoft.com/office/drawing/2014/main" id="{8971286D-16EF-B6E8-C946-2557A60CC7C2}"/>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10</a:t>
            </a:fld>
            <a:endParaRPr lang="en-AU"/>
          </a:p>
        </p:txBody>
      </p:sp>
    </p:spTree>
    <p:extLst>
      <p:ext uri="{BB962C8B-B14F-4D97-AF65-F5344CB8AC3E}">
        <p14:creationId xmlns:p14="http://schemas.microsoft.com/office/powerpoint/2010/main" val="157872211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C1C26-9021-8FB3-DCEF-72D3C35B2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BFDE0D-20D7-5A6A-8DA7-280AB6C2CE93}"/>
              </a:ext>
            </a:extLst>
          </p:cNvPr>
          <p:cNvSpPr>
            <a:spLocks noGrp="1"/>
          </p:cNvSpPr>
          <p:nvPr>
            <p:ph type="ctrTitle"/>
          </p:nvPr>
        </p:nvSpPr>
        <p:spPr>
          <a:xfrm>
            <a:off x="4965192" y="3014676"/>
            <a:ext cx="6390198" cy="2387600"/>
          </a:xfrm>
        </p:spPr>
        <p:txBody>
          <a:bodyPr/>
          <a:lstStyle/>
          <a:p>
            <a:r>
              <a:rPr lang="en-AU"/>
              <a:t>Production Ready</a:t>
            </a:r>
          </a:p>
        </p:txBody>
      </p:sp>
      <p:sp>
        <p:nvSpPr>
          <p:cNvPr id="3" name="Subtitle 2">
            <a:extLst>
              <a:ext uri="{FF2B5EF4-FFF2-40B4-BE49-F238E27FC236}">
                <a16:creationId xmlns:a16="http://schemas.microsoft.com/office/drawing/2014/main" id="{51397BEF-DCDE-6130-2EC5-231111724953}"/>
              </a:ext>
            </a:extLst>
          </p:cNvPr>
          <p:cNvSpPr>
            <a:spLocks noGrp="1"/>
          </p:cNvSpPr>
          <p:nvPr>
            <p:ph type="subTitle" idx="4294967295"/>
          </p:nvPr>
        </p:nvSpPr>
        <p:spPr>
          <a:xfrm>
            <a:off x="4965192" y="5402274"/>
            <a:ext cx="6390198" cy="705917"/>
          </a:xfrm>
        </p:spPr>
        <p:txBody>
          <a:bodyPr>
            <a:normAutofit/>
          </a:bodyPr>
          <a:lstStyle/>
          <a:p>
            <a:pPr marL="0" indent="0">
              <a:buNone/>
            </a:pPr>
            <a:r>
              <a:rPr lang="en-US" sz="2000">
                <a:solidFill>
                  <a:schemeClr val="bg1"/>
                </a:solidFill>
              </a:rPr>
              <a:t>A 1.9Moz Mineral Resource</a:t>
            </a:r>
            <a:r>
              <a:rPr lang="en-US" sz="2000" baseline="30000">
                <a:solidFill>
                  <a:schemeClr val="bg1"/>
                </a:solidFill>
              </a:rPr>
              <a:t>1</a:t>
            </a:r>
            <a:r>
              <a:rPr lang="en-US" sz="2000">
                <a:solidFill>
                  <a:schemeClr val="bg1"/>
                </a:solidFill>
              </a:rPr>
              <a:t> with processing infrastructure and growth</a:t>
            </a:r>
          </a:p>
        </p:txBody>
      </p:sp>
      <p:sp>
        <p:nvSpPr>
          <p:cNvPr id="5" name="TextBox 4">
            <a:extLst>
              <a:ext uri="{FF2B5EF4-FFF2-40B4-BE49-F238E27FC236}">
                <a16:creationId xmlns:a16="http://schemas.microsoft.com/office/drawing/2014/main" id="{923A7824-5F29-CD77-BD93-4D48225B26DA}"/>
              </a:ext>
            </a:extLst>
          </p:cNvPr>
          <p:cNvSpPr txBox="1"/>
          <p:nvPr/>
        </p:nvSpPr>
        <p:spPr>
          <a:xfrm>
            <a:off x="251749" y="6482748"/>
            <a:ext cx="6452886" cy="215444"/>
          </a:xfrm>
          <a:prstGeom prst="rect">
            <a:avLst/>
          </a:prstGeom>
          <a:noFill/>
        </p:spPr>
        <p:txBody>
          <a:bodyPr wrap="square">
            <a:spAutoFit/>
          </a:bodyPr>
          <a:lstStyle/>
          <a:p>
            <a:r>
              <a:rPr lang="en-AU" sz="800">
                <a:solidFill>
                  <a:schemeClr val="bg1">
                    <a:lumMod val="75000"/>
                  </a:schemeClr>
                </a:solidFill>
              </a:rPr>
              <a:t>1. Refer ASX Announcement </a:t>
            </a:r>
            <a:r>
              <a:rPr lang="en-AU" sz="800" i="1">
                <a:solidFill>
                  <a:schemeClr val="bg1">
                    <a:lumMod val="75000"/>
                  </a:schemeClr>
                </a:solidFill>
              </a:rPr>
              <a:t>“Gold Mineral Resources Update” </a:t>
            </a:r>
            <a:r>
              <a:rPr lang="en-AU" sz="800">
                <a:solidFill>
                  <a:schemeClr val="bg1">
                    <a:lumMod val="75000"/>
                  </a:schemeClr>
                </a:solidFill>
              </a:rPr>
              <a:t>dated 13 February 2026</a:t>
            </a:r>
          </a:p>
        </p:txBody>
      </p:sp>
    </p:spTree>
    <p:extLst>
      <p:ext uri="{BB962C8B-B14F-4D97-AF65-F5344CB8AC3E}">
        <p14:creationId xmlns:p14="http://schemas.microsoft.com/office/powerpoint/2010/main" val="269793834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4D6AC-0226-B212-7C2F-882E07218D49}"/>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3E7493C-B6B3-4799-C436-2FD84F9D76A6}"/>
              </a:ext>
            </a:extLst>
          </p:cNvPr>
          <p:cNvSpPr>
            <a:spLocks noGrp="1"/>
          </p:cNvSpPr>
          <p:nvPr>
            <p:ph type="title"/>
          </p:nvPr>
        </p:nvSpPr>
        <p:spPr/>
        <p:txBody>
          <a:bodyPr/>
          <a:lstStyle/>
          <a:p>
            <a:r>
              <a:rPr lang="en-AU"/>
              <a:t>Black Swan Processing Hub</a:t>
            </a:r>
            <a:r>
              <a:rPr lang="en-AU" baseline="30000">
                <a:solidFill>
                  <a:schemeClr val="tx2"/>
                </a:solidFill>
              </a:rPr>
              <a:t>1</a:t>
            </a:r>
            <a:r>
              <a:rPr lang="en-AU"/>
              <a:t> </a:t>
            </a:r>
          </a:p>
        </p:txBody>
      </p:sp>
      <p:sp>
        <p:nvSpPr>
          <p:cNvPr id="6" name="Content Placeholder 5">
            <a:extLst>
              <a:ext uri="{FF2B5EF4-FFF2-40B4-BE49-F238E27FC236}">
                <a16:creationId xmlns:a16="http://schemas.microsoft.com/office/drawing/2014/main" id="{41BF4F42-5E6E-0848-6291-65901C4E768B}"/>
              </a:ext>
            </a:extLst>
          </p:cNvPr>
          <p:cNvSpPr>
            <a:spLocks noGrp="1"/>
          </p:cNvSpPr>
          <p:nvPr>
            <p:ph sz="half" idx="1"/>
          </p:nvPr>
        </p:nvSpPr>
        <p:spPr>
          <a:xfrm>
            <a:off x="357809" y="1360800"/>
            <a:ext cx="5510254" cy="5057427"/>
          </a:xfrm>
        </p:spPr>
        <p:txBody>
          <a:bodyPr vert="horz" lIns="91440" tIns="45720" rIns="91440" bIns="45720" rtlCol="0" anchor="t">
            <a:noAutofit/>
          </a:bodyPr>
          <a:lstStyle/>
          <a:p>
            <a:pPr>
              <a:lnSpc>
                <a:spcPct val="100000"/>
              </a:lnSpc>
              <a:spcBef>
                <a:spcPts val="600"/>
              </a:spcBef>
              <a:spcAft>
                <a:spcPts val="600"/>
              </a:spcAft>
              <a:buClr>
                <a:schemeClr val="accent1"/>
              </a:buClr>
              <a:buSzPct val="120000"/>
            </a:pPr>
            <a:r>
              <a:rPr lang="en-US" sz="1800">
                <a:latin typeface="+mj-lt"/>
              </a:rPr>
              <a:t>~</a:t>
            </a:r>
            <a:r>
              <a:rPr lang="en-US" sz="1800" b="1">
                <a:latin typeface="+mj-lt"/>
              </a:rPr>
              <a:t>50km northeast of Kalgoorlie</a:t>
            </a:r>
            <a:r>
              <a:rPr lang="en-US" sz="1800">
                <a:latin typeface="+mj-lt"/>
              </a:rPr>
              <a:t> </a:t>
            </a:r>
          </a:p>
          <a:p>
            <a:pPr>
              <a:lnSpc>
                <a:spcPct val="100000"/>
              </a:lnSpc>
              <a:spcBef>
                <a:spcPts val="600"/>
              </a:spcBef>
              <a:spcAft>
                <a:spcPts val="600"/>
              </a:spcAft>
              <a:buClr>
                <a:schemeClr val="accent1"/>
              </a:buClr>
              <a:buSzPct val="120000"/>
            </a:pPr>
            <a:r>
              <a:rPr lang="en-US" sz="1800">
                <a:latin typeface="+mj-lt"/>
              </a:rPr>
              <a:t>Comminution circuit suitable for gold processing after refurbishment and addition of a </a:t>
            </a:r>
            <a:r>
              <a:rPr lang="en-US" sz="1800" b="1">
                <a:latin typeface="+mj-lt"/>
              </a:rPr>
              <a:t>carbon in leach (CIL) circuit</a:t>
            </a:r>
            <a:endParaRPr lang="en-AU" sz="1800" b="1">
              <a:latin typeface="+mj-lt"/>
            </a:endParaRPr>
          </a:p>
          <a:p>
            <a:pPr>
              <a:spcBef>
                <a:spcPts val="600"/>
              </a:spcBef>
              <a:buSzPct val="120000"/>
            </a:pPr>
            <a:r>
              <a:rPr lang="en-AU" sz="1800">
                <a:latin typeface="+mj-lt"/>
              </a:rPr>
              <a:t>Study fully utilises existing </a:t>
            </a:r>
            <a:r>
              <a:rPr lang="en-AU" sz="1800" b="1">
                <a:latin typeface="+mj-lt"/>
              </a:rPr>
              <a:t>2.2Mtpa processing capacity</a:t>
            </a:r>
            <a:endParaRPr lang="en-AU" sz="1800">
              <a:latin typeface="+mj-lt"/>
            </a:endParaRPr>
          </a:p>
          <a:p>
            <a:pPr>
              <a:spcBef>
                <a:spcPts val="600"/>
              </a:spcBef>
              <a:buSzPct val="120000"/>
            </a:pPr>
            <a:r>
              <a:rPr lang="en-US" sz="1800">
                <a:latin typeface="+mj-lt"/>
              </a:rPr>
              <a:t>Estimated replacement value of </a:t>
            </a:r>
            <a:r>
              <a:rPr lang="en-US" sz="1800" b="1">
                <a:latin typeface="+mj-lt"/>
              </a:rPr>
              <a:t>+A$200M</a:t>
            </a:r>
            <a:endParaRPr lang="en-US" sz="1800" b="1">
              <a:latin typeface="+mj-lt"/>
              <a:cs typeface="Arial"/>
            </a:endParaRPr>
          </a:p>
          <a:p>
            <a:pPr>
              <a:lnSpc>
                <a:spcPct val="100000"/>
              </a:lnSpc>
              <a:spcBef>
                <a:spcPts val="600"/>
              </a:spcBef>
              <a:spcAft>
                <a:spcPts val="600"/>
              </a:spcAft>
              <a:buClr>
                <a:schemeClr val="accent1"/>
              </a:buClr>
              <a:buSzPct val="120000"/>
            </a:pPr>
            <a:r>
              <a:rPr lang="en-US" sz="1800">
                <a:latin typeface="+mj-lt"/>
              </a:rPr>
              <a:t>Capital cost estimate for Black Swan of </a:t>
            </a:r>
            <a:r>
              <a:rPr lang="en-US" sz="1800" b="1">
                <a:latin typeface="+mj-lt"/>
              </a:rPr>
              <a:t>A$101M</a:t>
            </a:r>
            <a:r>
              <a:rPr lang="en-US" sz="1800">
                <a:latin typeface="+mj-lt"/>
              </a:rPr>
              <a:t> ensures long-term reliability, flexibility and operability</a:t>
            </a:r>
            <a:endParaRPr lang="en-US" sz="1800">
              <a:latin typeface="+mj-lt"/>
              <a:cs typeface="Arial"/>
            </a:endParaRPr>
          </a:p>
          <a:p>
            <a:pPr>
              <a:spcBef>
                <a:spcPts val="600"/>
              </a:spcBef>
              <a:buSzPct val="120000"/>
            </a:pPr>
            <a:r>
              <a:rPr lang="en-AU" sz="1800">
                <a:latin typeface="+mj-lt"/>
              </a:rPr>
              <a:t>New plant construction risk reduced &amp; </a:t>
            </a:r>
            <a:r>
              <a:rPr lang="en-AU" sz="1800" b="1">
                <a:latin typeface="+mj-lt"/>
              </a:rPr>
              <a:t>key permits in place</a:t>
            </a:r>
          </a:p>
          <a:p>
            <a:pPr>
              <a:spcBef>
                <a:spcPts val="600"/>
              </a:spcBef>
              <a:buSzPct val="120000"/>
            </a:pPr>
            <a:r>
              <a:rPr lang="en-AU" sz="1800">
                <a:latin typeface="+mj-lt"/>
              </a:rPr>
              <a:t>Provides a platform for potential </a:t>
            </a:r>
            <a:r>
              <a:rPr lang="en-AU" sz="1800" b="1">
                <a:latin typeface="+mj-lt"/>
              </a:rPr>
              <a:t>regional consolidation</a:t>
            </a:r>
            <a:endParaRPr lang="en-AU" sz="1800" b="1" baseline="30000">
              <a:latin typeface="+mj-lt"/>
              <a:cs typeface="Arial"/>
            </a:endParaRPr>
          </a:p>
        </p:txBody>
      </p:sp>
      <p:sp>
        <p:nvSpPr>
          <p:cNvPr id="8" name="Text Placeholder 2">
            <a:extLst>
              <a:ext uri="{FF2B5EF4-FFF2-40B4-BE49-F238E27FC236}">
                <a16:creationId xmlns:a16="http://schemas.microsoft.com/office/drawing/2014/main" id="{8874D688-B08F-383B-FA5A-487AD08CB036}"/>
              </a:ext>
            </a:extLst>
          </p:cNvPr>
          <p:cNvSpPr txBox="1">
            <a:spLocks/>
          </p:cNvSpPr>
          <p:nvPr/>
        </p:nvSpPr>
        <p:spPr>
          <a:xfrm>
            <a:off x="361394" y="799806"/>
            <a:ext cx="5291983" cy="409869"/>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Facilitates hub and spoke operating model  </a:t>
            </a:r>
          </a:p>
        </p:txBody>
      </p:sp>
      <p:pic>
        <p:nvPicPr>
          <p:cNvPr id="2" name="Horizon_Minerals_2025_Diggers_Black_Swan">
            <a:hlinkClick r:id="" action="ppaction://media"/>
            <a:extLst>
              <a:ext uri="{FF2B5EF4-FFF2-40B4-BE49-F238E27FC236}">
                <a16:creationId xmlns:a16="http://schemas.microsoft.com/office/drawing/2014/main" id="{32BFFE24-056C-47CC-59B0-8D903CA84925}"/>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10000"/>
          </a:blip>
          <a:srcRect l="30519" r="13741" b="111"/>
          <a:stretch>
            <a:fillRect/>
          </a:stretch>
        </p:blipFill>
        <p:spPr>
          <a:xfrm>
            <a:off x="6003850" y="-2"/>
            <a:ext cx="6188147" cy="6237766"/>
          </a:xfrm>
          <a:prstGeom prst="rect">
            <a:avLst/>
          </a:prstGeom>
          <a:ln w="38100">
            <a:noFill/>
          </a:ln>
        </p:spPr>
      </p:pic>
      <p:sp>
        <p:nvSpPr>
          <p:cNvPr id="9" name="TextBox 8">
            <a:extLst>
              <a:ext uri="{FF2B5EF4-FFF2-40B4-BE49-F238E27FC236}">
                <a16:creationId xmlns:a16="http://schemas.microsoft.com/office/drawing/2014/main" id="{5DD7EDA9-AA4E-2004-54F4-DDD60458F832}"/>
              </a:ext>
            </a:extLst>
          </p:cNvPr>
          <p:cNvSpPr txBox="1"/>
          <p:nvPr/>
        </p:nvSpPr>
        <p:spPr>
          <a:xfrm>
            <a:off x="357809" y="6462931"/>
            <a:ext cx="6467382" cy="215444"/>
          </a:xfrm>
          <a:prstGeom prst="rect">
            <a:avLst/>
          </a:prstGeom>
          <a:noFill/>
        </p:spPr>
        <p:txBody>
          <a:bodyPr wrap="square">
            <a:spAutoFit/>
          </a:bodyPr>
          <a:lstStyle/>
          <a:p>
            <a:pPr marL="228600" indent="-228600">
              <a:buFont typeface="+mj-lt"/>
              <a:buAutoNum type="arabicPeriod"/>
            </a:pPr>
            <a:r>
              <a:rPr lang="en-US" sz="800"/>
              <a:t>Refer ASX Announcement “</a:t>
            </a:r>
            <a:r>
              <a:rPr lang="en-AU" sz="800" i="1"/>
              <a:t>Studies Support Standalone Gold Development in WA Goldfields’</a:t>
            </a:r>
            <a:r>
              <a:rPr lang="en-US" sz="800"/>
              <a:t>” dated 17 February 2026 </a:t>
            </a:r>
            <a:endParaRPr lang="en-AU" sz="800"/>
          </a:p>
        </p:txBody>
      </p:sp>
      <p:sp>
        <p:nvSpPr>
          <p:cNvPr id="4" name="TextBox 3">
            <a:extLst>
              <a:ext uri="{FF2B5EF4-FFF2-40B4-BE49-F238E27FC236}">
                <a16:creationId xmlns:a16="http://schemas.microsoft.com/office/drawing/2014/main" id="{287E1452-05EB-14E6-F214-4991F2407211}"/>
              </a:ext>
            </a:extLst>
          </p:cNvPr>
          <p:cNvSpPr txBox="1"/>
          <p:nvPr/>
        </p:nvSpPr>
        <p:spPr>
          <a:xfrm>
            <a:off x="9848088" y="0"/>
            <a:ext cx="2110648" cy="706998"/>
          </a:xfrm>
          <a:prstGeom prst="rect">
            <a:avLst/>
          </a:prstGeom>
          <a:gradFill>
            <a:gsLst>
              <a:gs pos="0">
                <a:schemeClr val="accent5"/>
              </a:gs>
              <a:gs pos="100000">
                <a:schemeClr val="accent1"/>
              </a:gs>
            </a:gsLst>
            <a:lin ang="5400000" scaled="1"/>
          </a:gradFill>
        </p:spPr>
        <p:txBody>
          <a:bodyPr wrap="square" rtlCol="0" anchor="b">
            <a:noAutofit/>
          </a:bodyPr>
          <a:lstStyle/>
          <a:p>
            <a:pPr algn="ctr"/>
            <a:r>
              <a:rPr lang="en-AU" sz="2200" b="1">
                <a:solidFill>
                  <a:schemeClr val="bg1"/>
                </a:solidFill>
                <a:latin typeface="+mj-lt"/>
                <a:ea typeface="Nirmala UI" panose="020B0502040204020203" pitchFamily="34" charset="0"/>
                <a:cs typeface="Nirmala UI" panose="020B0502040204020203" pitchFamily="34" charset="0"/>
              </a:rPr>
              <a:t>PROCESSING</a:t>
            </a:r>
          </a:p>
        </p:txBody>
      </p:sp>
      <p:sp>
        <p:nvSpPr>
          <p:cNvPr id="7" name="Slide Number Placeholder 5">
            <a:extLst>
              <a:ext uri="{FF2B5EF4-FFF2-40B4-BE49-F238E27FC236}">
                <a16:creationId xmlns:a16="http://schemas.microsoft.com/office/drawing/2014/main" id="{7A8AF9B9-8B4B-508A-AAAE-48BC8CBA4BB0}"/>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12</a:t>
            </a:fld>
            <a:endParaRPr lang="en-AU"/>
          </a:p>
        </p:txBody>
      </p:sp>
    </p:spTree>
    <p:extLst>
      <p:ext uri="{BB962C8B-B14F-4D97-AF65-F5344CB8AC3E}">
        <p14:creationId xmlns:p14="http://schemas.microsoft.com/office/powerpoint/2010/main" val="45936861"/>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repeatCount="indefinite"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F077C-A890-8169-0D9F-5B4DA8C9E058}"/>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745D0F54-FF98-894B-94AA-7AC3AE526D66}"/>
              </a:ext>
            </a:extLst>
          </p:cNvPr>
          <p:cNvPicPr>
            <a:picLocks noChangeAspect="1"/>
          </p:cNvPicPr>
          <p:nvPr/>
        </p:nvPicPr>
        <p:blipFill>
          <a:blip r:embed="rId2">
            <a:extLst>
              <a:ext uri="{28A0092B-C50C-407E-A947-70E740481C1C}">
                <a14:useLocalDpi xmlns:a14="http://schemas.microsoft.com/office/drawing/2010/main" val="0"/>
              </a:ext>
            </a:extLst>
          </a:blip>
          <a:srcRect t="6205" b="12272"/>
          <a:stretch>
            <a:fillRect/>
          </a:stretch>
        </p:blipFill>
        <p:spPr>
          <a:xfrm>
            <a:off x="928390" y="1153360"/>
            <a:ext cx="8165644" cy="4708371"/>
          </a:xfrm>
          <a:prstGeom prst="rect">
            <a:avLst/>
          </a:prstGeom>
        </p:spPr>
      </p:pic>
      <p:sp>
        <p:nvSpPr>
          <p:cNvPr id="2" name="Title 1">
            <a:extLst>
              <a:ext uri="{FF2B5EF4-FFF2-40B4-BE49-F238E27FC236}">
                <a16:creationId xmlns:a16="http://schemas.microsoft.com/office/drawing/2014/main" id="{69A9BCBB-889F-F4FD-05BC-7083D1B44F02}"/>
              </a:ext>
            </a:extLst>
          </p:cNvPr>
          <p:cNvSpPr>
            <a:spLocks noGrp="1"/>
          </p:cNvSpPr>
          <p:nvPr>
            <p:ph type="title"/>
          </p:nvPr>
        </p:nvSpPr>
        <p:spPr/>
        <p:txBody>
          <a:bodyPr/>
          <a:lstStyle/>
          <a:p>
            <a:r>
              <a:rPr lang="en-AU"/>
              <a:t>Black Swan Processing Hub</a:t>
            </a:r>
          </a:p>
        </p:txBody>
      </p:sp>
      <p:sp>
        <p:nvSpPr>
          <p:cNvPr id="3" name="Text Placeholder 2">
            <a:extLst>
              <a:ext uri="{FF2B5EF4-FFF2-40B4-BE49-F238E27FC236}">
                <a16:creationId xmlns:a16="http://schemas.microsoft.com/office/drawing/2014/main" id="{031DE6A2-D300-081E-B8DD-90DCA2A2CF87}"/>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Existing flotation circuit and planned changes to facilitate gold production</a:t>
            </a:r>
          </a:p>
        </p:txBody>
      </p:sp>
      <p:sp>
        <p:nvSpPr>
          <p:cNvPr id="24" name="Rectangle 23">
            <a:extLst>
              <a:ext uri="{FF2B5EF4-FFF2-40B4-BE49-F238E27FC236}">
                <a16:creationId xmlns:a16="http://schemas.microsoft.com/office/drawing/2014/main" id="{83286DDB-C1EF-EB9D-6B34-ED8BAF1E71F4}"/>
              </a:ext>
            </a:extLst>
          </p:cNvPr>
          <p:cNvSpPr/>
          <p:nvPr/>
        </p:nvSpPr>
        <p:spPr>
          <a:xfrm>
            <a:off x="867177" y="1153362"/>
            <a:ext cx="5987092" cy="2382181"/>
          </a:xfrm>
          <a:prstGeom prst="rect">
            <a:avLst/>
          </a:prstGeom>
          <a:solidFill>
            <a:schemeClr val="accent5">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AE804BF6-8051-D588-4250-54A88C63654C}"/>
              </a:ext>
            </a:extLst>
          </p:cNvPr>
          <p:cNvSpPr/>
          <p:nvPr/>
        </p:nvSpPr>
        <p:spPr>
          <a:xfrm>
            <a:off x="884511" y="3659184"/>
            <a:ext cx="8413912" cy="2167707"/>
          </a:xfrm>
          <a:prstGeom prst="rect">
            <a:avLst/>
          </a:prstGeom>
          <a:solidFill>
            <a:schemeClr val="accent2">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3DCCDCA2-E055-B56B-97DB-9C081C565B9E}"/>
              </a:ext>
            </a:extLst>
          </p:cNvPr>
          <p:cNvSpPr/>
          <p:nvPr/>
        </p:nvSpPr>
        <p:spPr>
          <a:xfrm>
            <a:off x="6971148" y="1153362"/>
            <a:ext cx="2309942" cy="2505822"/>
          </a:xfrm>
          <a:prstGeom prst="rect">
            <a:avLst/>
          </a:prstGeom>
          <a:solidFill>
            <a:schemeClr val="accent2">
              <a:alpha val="2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a:extLst>
              <a:ext uri="{FF2B5EF4-FFF2-40B4-BE49-F238E27FC236}">
                <a16:creationId xmlns:a16="http://schemas.microsoft.com/office/drawing/2014/main" id="{6A142575-728D-976D-D540-D2A656B76ED8}"/>
              </a:ext>
            </a:extLst>
          </p:cNvPr>
          <p:cNvSpPr txBox="1"/>
          <p:nvPr/>
        </p:nvSpPr>
        <p:spPr>
          <a:xfrm>
            <a:off x="3074516" y="5488339"/>
            <a:ext cx="2151530" cy="338554"/>
          </a:xfrm>
          <a:prstGeom prst="rect">
            <a:avLst/>
          </a:prstGeom>
          <a:noFill/>
        </p:spPr>
        <p:txBody>
          <a:bodyPr wrap="square" rtlCol="0">
            <a:spAutoFit/>
          </a:bodyPr>
          <a:lstStyle/>
          <a:p>
            <a:pPr algn="ctr"/>
            <a:r>
              <a:rPr lang="en-AU" sz="1600" b="1">
                <a:solidFill>
                  <a:srgbClr val="BC8C14"/>
                </a:solidFill>
                <a:latin typeface="Nirmala UI" panose="020B0502040204020203" pitchFamily="34" charset="0"/>
                <a:ea typeface="Nirmala UI" panose="020B0502040204020203" pitchFamily="34" charset="0"/>
                <a:cs typeface="Nirmala UI" panose="020B0502040204020203" pitchFamily="34" charset="0"/>
              </a:rPr>
              <a:t>GOLD CONVERSION</a:t>
            </a:r>
          </a:p>
        </p:txBody>
      </p:sp>
      <p:sp>
        <p:nvSpPr>
          <p:cNvPr id="28" name="TextBox 27">
            <a:extLst>
              <a:ext uri="{FF2B5EF4-FFF2-40B4-BE49-F238E27FC236}">
                <a16:creationId xmlns:a16="http://schemas.microsoft.com/office/drawing/2014/main" id="{DF40FA44-969E-4383-8EFB-61CD6DB7D7F9}"/>
              </a:ext>
            </a:extLst>
          </p:cNvPr>
          <p:cNvSpPr txBox="1"/>
          <p:nvPr/>
        </p:nvSpPr>
        <p:spPr>
          <a:xfrm>
            <a:off x="2922603" y="1215519"/>
            <a:ext cx="2151530" cy="338554"/>
          </a:xfrm>
          <a:prstGeom prst="rect">
            <a:avLst/>
          </a:prstGeom>
          <a:noFill/>
        </p:spPr>
        <p:txBody>
          <a:bodyPr wrap="square" rtlCol="0">
            <a:spAutoFit/>
          </a:bodyPr>
          <a:lstStyle/>
          <a:p>
            <a:pPr algn="ctr"/>
            <a:r>
              <a:rPr lang="en-AU" sz="1600" b="1">
                <a:solidFill>
                  <a:schemeClr val="accent5">
                    <a:lumMod val="75000"/>
                  </a:schemeClr>
                </a:solidFill>
                <a:latin typeface="+mj-lt"/>
                <a:ea typeface="Nirmala UI" panose="020B0502040204020203" pitchFamily="34" charset="0"/>
                <a:cs typeface="Nirmala UI" panose="020B0502040204020203" pitchFamily="34" charset="0"/>
              </a:rPr>
              <a:t>REFURBISHMENT </a:t>
            </a:r>
          </a:p>
        </p:txBody>
      </p:sp>
      <p:pic>
        <p:nvPicPr>
          <p:cNvPr id="34" name="Graphic 33">
            <a:extLst>
              <a:ext uri="{FF2B5EF4-FFF2-40B4-BE49-F238E27FC236}">
                <a16:creationId xmlns:a16="http://schemas.microsoft.com/office/drawing/2014/main" id="{8AD50B8F-F5A6-0B07-794C-D73B9F34C7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53724" y="5085459"/>
            <a:ext cx="803630" cy="741434"/>
          </a:xfrm>
          <a:prstGeom prst="rect">
            <a:avLst/>
          </a:prstGeom>
        </p:spPr>
      </p:pic>
      <p:sp>
        <p:nvSpPr>
          <p:cNvPr id="50" name="Rectangle 49">
            <a:extLst>
              <a:ext uri="{FF2B5EF4-FFF2-40B4-BE49-F238E27FC236}">
                <a16:creationId xmlns:a16="http://schemas.microsoft.com/office/drawing/2014/main" id="{4E849EA4-1F4D-5EC5-8AF1-77800338667D}"/>
              </a:ext>
            </a:extLst>
          </p:cNvPr>
          <p:cNvSpPr/>
          <p:nvPr/>
        </p:nvSpPr>
        <p:spPr>
          <a:xfrm>
            <a:off x="9415300" y="1153360"/>
            <a:ext cx="1973583" cy="4673532"/>
          </a:xfrm>
          <a:prstGeom prst="rect">
            <a:avLst/>
          </a:prstGeom>
          <a:solidFill>
            <a:schemeClr val="accent3">
              <a:alpha val="4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a:extLst>
              <a:ext uri="{FF2B5EF4-FFF2-40B4-BE49-F238E27FC236}">
                <a16:creationId xmlns:a16="http://schemas.microsoft.com/office/drawing/2014/main" id="{CCE1C951-D33C-6402-8586-64D1A8D56929}"/>
              </a:ext>
            </a:extLst>
          </p:cNvPr>
          <p:cNvSpPr txBox="1"/>
          <p:nvPr/>
        </p:nvSpPr>
        <p:spPr>
          <a:xfrm>
            <a:off x="9429241" y="1384796"/>
            <a:ext cx="1959642" cy="1569660"/>
          </a:xfrm>
          <a:prstGeom prst="rect">
            <a:avLst/>
          </a:prstGeom>
          <a:noFill/>
        </p:spPr>
        <p:txBody>
          <a:bodyPr wrap="square" rtlCol="0">
            <a:spAutoFit/>
          </a:bodyPr>
          <a:lstStyle/>
          <a:p>
            <a:pPr algn="ctr"/>
            <a:r>
              <a:rPr lang="en-AU" sz="1600" b="1">
                <a:solidFill>
                  <a:srgbClr val="067C9C"/>
                </a:solidFill>
                <a:latin typeface="+mj-lt"/>
                <a:ea typeface="Nirmala UI" panose="020B0502040204020203" pitchFamily="34" charset="0"/>
                <a:cs typeface="Nirmala UI" panose="020B0502040204020203" pitchFamily="34" charset="0"/>
              </a:rPr>
              <a:t>FUTURE SULPHIDE CIRCUIT  REFURBISHMENT OPTION</a:t>
            </a:r>
          </a:p>
          <a:p>
            <a:pPr algn="ctr"/>
            <a:endParaRPr lang="en-AU" sz="1600" b="1">
              <a:solidFill>
                <a:srgbClr val="067C9C"/>
              </a:solidFill>
              <a:latin typeface="+mj-lt"/>
              <a:ea typeface="Nirmala UI" panose="020B0502040204020203" pitchFamily="34" charset="0"/>
              <a:cs typeface="Nirmala UI" panose="020B0502040204020203" pitchFamily="34" charset="0"/>
            </a:endParaRPr>
          </a:p>
        </p:txBody>
      </p:sp>
      <p:sp>
        <p:nvSpPr>
          <p:cNvPr id="7" name="TextBox 6">
            <a:extLst>
              <a:ext uri="{FF2B5EF4-FFF2-40B4-BE49-F238E27FC236}">
                <a16:creationId xmlns:a16="http://schemas.microsoft.com/office/drawing/2014/main" id="{EA36A5CC-CBDB-D355-9B29-503BA36ECC78}"/>
              </a:ext>
            </a:extLst>
          </p:cNvPr>
          <p:cNvSpPr txBox="1"/>
          <p:nvPr/>
        </p:nvSpPr>
        <p:spPr>
          <a:xfrm>
            <a:off x="8089986" y="6324601"/>
            <a:ext cx="1004048" cy="338554"/>
          </a:xfrm>
          <a:prstGeom prst="rect">
            <a:avLst/>
          </a:prstGeom>
          <a:noFill/>
        </p:spPr>
        <p:txBody>
          <a:bodyPr wrap="square" rtlCol="0">
            <a:spAutoFit/>
          </a:bodyPr>
          <a:lstStyle/>
          <a:p>
            <a:pPr algn="ctr"/>
            <a:r>
              <a:rPr lang="en-AU" sz="1600">
                <a:solidFill>
                  <a:srgbClr val="BC8C14"/>
                </a:solidFill>
                <a:latin typeface="+mj-lt"/>
                <a:ea typeface="Nirmala UI" panose="020B0502040204020203" pitchFamily="34" charset="0"/>
                <a:cs typeface="Nirmala UI" panose="020B0502040204020203" pitchFamily="34" charset="0"/>
              </a:rPr>
              <a:t>Au</a:t>
            </a:r>
          </a:p>
        </p:txBody>
      </p:sp>
      <p:pic>
        <p:nvPicPr>
          <p:cNvPr id="9" name="Picture 8">
            <a:extLst>
              <a:ext uri="{FF2B5EF4-FFF2-40B4-BE49-F238E27FC236}">
                <a16:creationId xmlns:a16="http://schemas.microsoft.com/office/drawing/2014/main" id="{F418CA67-8770-696E-C316-1F298E0EE01A}"/>
              </a:ext>
            </a:extLst>
          </p:cNvPr>
          <p:cNvPicPr>
            <a:picLocks noChangeAspect="1"/>
          </p:cNvPicPr>
          <p:nvPr/>
        </p:nvPicPr>
        <p:blipFill>
          <a:blip r:embed="rId5"/>
          <a:stretch>
            <a:fillRect/>
          </a:stretch>
        </p:blipFill>
        <p:spPr>
          <a:xfrm>
            <a:off x="8280389" y="5704639"/>
            <a:ext cx="623242" cy="619962"/>
          </a:xfrm>
          <a:prstGeom prst="rect">
            <a:avLst/>
          </a:prstGeom>
        </p:spPr>
      </p:pic>
      <p:sp>
        <p:nvSpPr>
          <p:cNvPr id="4" name="Rectangle 3">
            <a:extLst>
              <a:ext uri="{FF2B5EF4-FFF2-40B4-BE49-F238E27FC236}">
                <a16:creationId xmlns:a16="http://schemas.microsoft.com/office/drawing/2014/main" id="{C533DC0C-7B45-E0AE-B74D-C0030052CB8E}"/>
              </a:ext>
            </a:extLst>
          </p:cNvPr>
          <p:cNvSpPr/>
          <p:nvPr/>
        </p:nvSpPr>
        <p:spPr>
          <a:xfrm>
            <a:off x="4175760" y="2400300"/>
            <a:ext cx="2377440" cy="1028700"/>
          </a:xfrm>
          <a:prstGeom prst="rect">
            <a:avLst/>
          </a:prstGeom>
          <a:noFill/>
          <a:ln w="317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A2637C09-9160-B5E2-15C2-C2030F68E71C}"/>
              </a:ext>
            </a:extLst>
          </p:cNvPr>
          <p:cNvSpPr/>
          <p:nvPr/>
        </p:nvSpPr>
        <p:spPr>
          <a:xfrm>
            <a:off x="1264920" y="3651904"/>
            <a:ext cx="1002030" cy="640696"/>
          </a:xfrm>
          <a:prstGeom prst="rect">
            <a:avLst/>
          </a:prstGeom>
          <a:noFill/>
          <a:ln w="317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CFA439DD-EAA2-33D6-59E5-DB20DF3659DD}"/>
              </a:ext>
            </a:extLst>
          </p:cNvPr>
          <p:cNvSpPr/>
          <p:nvPr/>
        </p:nvSpPr>
        <p:spPr>
          <a:xfrm>
            <a:off x="1039030" y="5981655"/>
            <a:ext cx="429149" cy="229263"/>
          </a:xfrm>
          <a:prstGeom prst="rect">
            <a:avLst/>
          </a:prstGeom>
          <a:noFill/>
          <a:ln w="317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a:extLst>
              <a:ext uri="{FF2B5EF4-FFF2-40B4-BE49-F238E27FC236}">
                <a16:creationId xmlns:a16="http://schemas.microsoft.com/office/drawing/2014/main" id="{FF453799-B1BA-978C-2326-B1E17F86DFF2}"/>
              </a:ext>
            </a:extLst>
          </p:cNvPr>
          <p:cNvSpPr txBox="1"/>
          <p:nvPr/>
        </p:nvSpPr>
        <p:spPr>
          <a:xfrm>
            <a:off x="1304993" y="5943254"/>
            <a:ext cx="3291529" cy="307777"/>
          </a:xfrm>
          <a:prstGeom prst="rect">
            <a:avLst/>
          </a:prstGeom>
          <a:noFill/>
        </p:spPr>
        <p:txBody>
          <a:bodyPr wrap="square" rtlCol="0">
            <a:spAutoFit/>
          </a:bodyPr>
          <a:lstStyle/>
          <a:p>
            <a:pPr algn="ctr"/>
            <a:r>
              <a:rPr lang="en-AU" sz="1400" b="1">
                <a:solidFill>
                  <a:srgbClr val="FF0000"/>
                </a:solidFill>
                <a:latin typeface="+mj-lt"/>
                <a:ea typeface="Nirmala UI" panose="020B0502040204020203" pitchFamily="34" charset="0"/>
                <a:cs typeface="Nirmala UI" panose="020B0502040204020203" pitchFamily="34" charset="0"/>
              </a:rPr>
              <a:t>LONG LEAD ITEMS ORDERED </a:t>
            </a:r>
          </a:p>
        </p:txBody>
      </p:sp>
      <p:sp>
        <p:nvSpPr>
          <p:cNvPr id="10" name="TextBox 9">
            <a:extLst>
              <a:ext uri="{FF2B5EF4-FFF2-40B4-BE49-F238E27FC236}">
                <a16:creationId xmlns:a16="http://schemas.microsoft.com/office/drawing/2014/main" id="{C0EBCA01-D1FF-8624-EF80-6A2E02F18283}"/>
              </a:ext>
            </a:extLst>
          </p:cNvPr>
          <p:cNvSpPr txBox="1"/>
          <p:nvPr/>
        </p:nvSpPr>
        <p:spPr>
          <a:xfrm>
            <a:off x="3766926" y="2114872"/>
            <a:ext cx="3291529" cy="276999"/>
          </a:xfrm>
          <a:prstGeom prst="rect">
            <a:avLst/>
          </a:prstGeom>
          <a:noFill/>
        </p:spPr>
        <p:txBody>
          <a:bodyPr wrap="square" rtlCol="0">
            <a:spAutoFit/>
          </a:bodyPr>
          <a:lstStyle/>
          <a:p>
            <a:pPr algn="ctr"/>
            <a:r>
              <a:rPr lang="en-AU" sz="1200" b="1">
                <a:solidFill>
                  <a:srgbClr val="FF0000"/>
                </a:solidFill>
                <a:latin typeface="+mj-lt"/>
                <a:ea typeface="Nirmala UI" panose="020B0502040204020203" pitchFamily="34" charset="0"/>
                <a:cs typeface="Nirmala UI" panose="020B0502040204020203" pitchFamily="34" charset="0"/>
              </a:rPr>
              <a:t>MOTORS - VSD</a:t>
            </a:r>
          </a:p>
        </p:txBody>
      </p:sp>
      <p:sp>
        <p:nvSpPr>
          <p:cNvPr id="11" name="Slide Number Placeholder 5">
            <a:extLst>
              <a:ext uri="{FF2B5EF4-FFF2-40B4-BE49-F238E27FC236}">
                <a16:creationId xmlns:a16="http://schemas.microsoft.com/office/drawing/2014/main" id="{2E200E97-06A8-D7E9-1067-258D2B680981}"/>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13</a:t>
            </a:fld>
            <a:endParaRPr lang="en-AU"/>
          </a:p>
        </p:txBody>
      </p:sp>
    </p:spTree>
    <p:extLst>
      <p:ext uri="{BB962C8B-B14F-4D97-AF65-F5344CB8AC3E}">
        <p14:creationId xmlns:p14="http://schemas.microsoft.com/office/powerpoint/2010/main" val="185193933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0AAC4-9DF3-E42A-34A6-88D28361898F}"/>
            </a:ext>
          </a:extLst>
        </p:cNvPr>
        <p:cNvGrpSpPr/>
        <p:nvPr/>
      </p:nvGrpSpPr>
      <p:grpSpPr>
        <a:xfrm>
          <a:off x="0" y="0"/>
          <a:ext cx="0" cy="0"/>
          <a:chOff x="0" y="0"/>
          <a:chExt cx="0" cy="0"/>
        </a:xfrm>
      </p:grpSpPr>
      <p:pic>
        <p:nvPicPr>
          <p:cNvPr id="9" name="Horizon_Minerals_2025_Diggers_Boorara">
            <a:hlinkClick r:id="" action="ppaction://media"/>
            <a:extLst>
              <a:ext uri="{FF2B5EF4-FFF2-40B4-BE49-F238E27FC236}">
                <a16:creationId xmlns:a16="http://schemas.microsoft.com/office/drawing/2014/main" id="{894BF530-7AC7-D487-EC93-7D113922CC9A}"/>
              </a:ext>
            </a:extLst>
          </p:cNvPr>
          <p:cNvPicPr>
            <a:picLocks noChangeAspect="1"/>
          </p:cNvPicPr>
          <p:nvPr>
            <a:videoFile r:link="rId2"/>
            <p:extLst>
              <p:ext uri="{DAA4B4D4-6D71-4841-9C94-3DE7FCFB9230}">
                <p14:media xmlns:p14="http://schemas.microsoft.com/office/powerpoint/2010/main" r:embed="rId1"/>
              </p:ext>
            </p:extLst>
          </p:nvPr>
        </p:nvPicPr>
        <p:blipFill>
          <a:blip r:embed="rId4">
            <a:lum bright="10000"/>
          </a:blip>
          <a:srcRect l="22174" r="19884" b="605"/>
          <a:stretch>
            <a:fillRect/>
          </a:stretch>
        </p:blipFill>
        <p:spPr>
          <a:xfrm>
            <a:off x="5727405" y="5212"/>
            <a:ext cx="6464595" cy="6237767"/>
          </a:xfrm>
          <a:prstGeom prst="rect">
            <a:avLst/>
          </a:prstGeom>
          <a:ln w="38100">
            <a:noFill/>
          </a:ln>
        </p:spPr>
      </p:pic>
      <p:sp>
        <p:nvSpPr>
          <p:cNvPr id="5" name="Title 4">
            <a:extLst>
              <a:ext uri="{FF2B5EF4-FFF2-40B4-BE49-F238E27FC236}">
                <a16:creationId xmlns:a16="http://schemas.microsoft.com/office/drawing/2014/main" id="{469E997E-12C5-1710-D3DA-A157A2E4E50D}"/>
              </a:ext>
            </a:extLst>
          </p:cNvPr>
          <p:cNvSpPr>
            <a:spLocks noGrp="1"/>
          </p:cNvSpPr>
          <p:nvPr>
            <p:ph type="title"/>
          </p:nvPr>
        </p:nvSpPr>
        <p:spPr/>
        <p:txBody>
          <a:bodyPr/>
          <a:lstStyle/>
          <a:p>
            <a:r>
              <a:rPr lang="en-AU"/>
              <a:t>Production ramp-up </a:t>
            </a:r>
          </a:p>
        </p:txBody>
      </p:sp>
      <p:sp>
        <p:nvSpPr>
          <p:cNvPr id="10" name="Content Placeholder 9">
            <a:extLst>
              <a:ext uri="{FF2B5EF4-FFF2-40B4-BE49-F238E27FC236}">
                <a16:creationId xmlns:a16="http://schemas.microsoft.com/office/drawing/2014/main" id="{050830D7-AFE1-F941-F9B4-61B79F17E81C}"/>
              </a:ext>
            </a:extLst>
          </p:cNvPr>
          <p:cNvSpPr>
            <a:spLocks noGrp="1"/>
          </p:cNvSpPr>
          <p:nvPr>
            <p:ph sz="half" idx="1"/>
          </p:nvPr>
        </p:nvSpPr>
        <p:spPr>
          <a:xfrm>
            <a:off x="357810" y="1212980"/>
            <a:ext cx="5186399" cy="4963983"/>
          </a:xfrm>
        </p:spPr>
        <p:txBody>
          <a:bodyPr vert="horz" lIns="91440" tIns="45720" rIns="91440" bIns="45720" rtlCol="0" anchor="t">
            <a:normAutofit/>
          </a:bodyPr>
          <a:lstStyle/>
          <a:p>
            <a:r>
              <a:rPr lang="en-AU" sz="1800" b="1" err="1"/>
              <a:t>Boorara</a:t>
            </a:r>
            <a:r>
              <a:rPr lang="en-AU" sz="1800" b="1"/>
              <a:t> stockpile 460kt (14.2koz) </a:t>
            </a:r>
            <a:r>
              <a:rPr lang="en-AU" sz="1800"/>
              <a:t>– a de-risked startup</a:t>
            </a:r>
          </a:p>
          <a:p>
            <a:r>
              <a:rPr lang="en-AU" sz="1800" b="1"/>
              <a:t>Baseload open pit feed </a:t>
            </a:r>
            <a:r>
              <a:rPr lang="en-AU" sz="1800"/>
              <a:t>with supplementary </a:t>
            </a:r>
            <a:r>
              <a:rPr lang="en-AU" sz="1800" b="1"/>
              <a:t>high grade underground sources  </a:t>
            </a:r>
          </a:p>
          <a:p>
            <a:r>
              <a:rPr lang="en-AU" sz="1800"/>
              <a:t>Early mine plan underpinned by </a:t>
            </a:r>
            <a:r>
              <a:rPr lang="en-AU" sz="1800" b="1"/>
              <a:t>high confidence Mineral Resources and Ore Reserves</a:t>
            </a:r>
          </a:p>
        </p:txBody>
      </p:sp>
      <p:sp>
        <p:nvSpPr>
          <p:cNvPr id="8" name="Text Placeholder 2">
            <a:extLst>
              <a:ext uri="{FF2B5EF4-FFF2-40B4-BE49-F238E27FC236}">
                <a16:creationId xmlns:a16="http://schemas.microsoft.com/office/drawing/2014/main" id="{BAFBA6D8-D2A4-C3C8-4B7B-5E2E1A345EF3}"/>
              </a:ext>
            </a:extLst>
          </p:cNvPr>
          <p:cNvSpPr txBox="1">
            <a:spLocks/>
          </p:cNvSpPr>
          <p:nvPr/>
        </p:nvSpPr>
        <p:spPr>
          <a:xfrm>
            <a:off x="361394" y="799806"/>
            <a:ext cx="11597341" cy="468516"/>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Cash flow and future baseload open pit feed</a:t>
            </a:r>
          </a:p>
        </p:txBody>
      </p:sp>
      <p:sp>
        <p:nvSpPr>
          <p:cNvPr id="7" name="TextBox 6">
            <a:extLst>
              <a:ext uri="{FF2B5EF4-FFF2-40B4-BE49-F238E27FC236}">
                <a16:creationId xmlns:a16="http://schemas.microsoft.com/office/drawing/2014/main" id="{285F5F6B-4A36-F0D7-0BF4-54D4E701944B}"/>
              </a:ext>
            </a:extLst>
          </p:cNvPr>
          <p:cNvSpPr txBox="1"/>
          <p:nvPr/>
        </p:nvSpPr>
        <p:spPr>
          <a:xfrm>
            <a:off x="9848088" y="0"/>
            <a:ext cx="2110648" cy="706998"/>
          </a:xfrm>
          <a:prstGeom prst="rect">
            <a:avLst/>
          </a:prstGeom>
          <a:gradFill>
            <a:gsLst>
              <a:gs pos="0">
                <a:schemeClr val="accent5"/>
              </a:gs>
              <a:gs pos="100000">
                <a:schemeClr val="accent1"/>
              </a:gs>
            </a:gsLst>
            <a:lin ang="5400000" scaled="1"/>
          </a:gradFill>
        </p:spPr>
        <p:txBody>
          <a:bodyPr wrap="square" rtlCol="0" anchor="b">
            <a:noAutofit/>
          </a:bodyPr>
          <a:lstStyle/>
          <a:p>
            <a:pPr algn="ctr"/>
            <a:r>
              <a:rPr lang="en-AU" sz="2200" b="1">
                <a:solidFill>
                  <a:schemeClr val="bg1"/>
                </a:solidFill>
                <a:latin typeface="+mj-lt"/>
                <a:ea typeface="Nirmala UI" panose="020B0502040204020203" pitchFamily="34" charset="0"/>
                <a:cs typeface="Nirmala UI" panose="020B0502040204020203" pitchFamily="34" charset="0"/>
              </a:rPr>
              <a:t>PRODUCTION</a:t>
            </a:r>
          </a:p>
        </p:txBody>
      </p:sp>
      <p:pic>
        <p:nvPicPr>
          <p:cNvPr id="12" name="Picture 11">
            <a:extLst>
              <a:ext uri="{FF2B5EF4-FFF2-40B4-BE49-F238E27FC236}">
                <a16:creationId xmlns:a16="http://schemas.microsoft.com/office/drawing/2014/main" id="{F0938650-4A69-F4DB-E89A-4D31D4AC7B07}"/>
              </a:ext>
            </a:extLst>
          </p:cNvPr>
          <p:cNvPicPr>
            <a:picLocks noChangeAspect="1"/>
          </p:cNvPicPr>
          <p:nvPr/>
        </p:nvPicPr>
        <p:blipFill>
          <a:blip r:embed="rId5"/>
          <a:stretch>
            <a:fillRect/>
          </a:stretch>
        </p:blipFill>
        <p:spPr>
          <a:xfrm>
            <a:off x="409304" y="3362358"/>
            <a:ext cx="5134905" cy="3050789"/>
          </a:xfrm>
          <a:prstGeom prst="rect">
            <a:avLst/>
          </a:prstGeom>
        </p:spPr>
      </p:pic>
      <p:sp>
        <p:nvSpPr>
          <p:cNvPr id="2" name="Slide Number Placeholder 5">
            <a:extLst>
              <a:ext uri="{FF2B5EF4-FFF2-40B4-BE49-F238E27FC236}">
                <a16:creationId xmlns:a16="http://schemas.microsoft.com/office/drawing/2014/main" id="{6E161BC1-CA42-2361-EDC9-59E5AEA51C83}"/>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14</a:t>
            </a:fld>
            <a:endParaRPr lang="en-AU"/>
          </a:p>
        </p:txBody>
      </p:sp>
    </p:spTree>
    <p:extLst>
      <p:ext uri="{BB962C8B-B14F-4D97-AF65-F5344CB8AC3E}">
        <p14:creationId xmlns:p14="http://schemas.microsoft.com/office/powerpoint/2010/main" val="107462904"/>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39"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repeatCount="indefinite" fill="hold" display="0">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7D880-AF24-9B9D-7B0D-0E403FAA77E8}"/>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B96D2EB7-B2F9-F1F5-EE7C-0EE922F133BE}"/>
              </a:ext>
            </a:extLst>
          </p:cNvPr>
          <p:cNvSpPr/>
          <p:nvPr/>
        </p:nvSpPr>
        <p:spPr>
          <a:xfrm>
            <a:off x="4475646" y="5924840"/>
            <a:ext cx="3091667" cy="526002"/>
          </a:xfrm>
          <a:prstGeom prst="rect">
            <a:avLst/>
          </a:prstGeom>
          <a:solidFill>
            <a:schemeClr val="accent6">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a:extLst>
              <a:ext uri="{FF2B5EF4-FFF2-40B4-BE49-F238E27FC236}">
                <a16:creationId xmlns:a16="http://schemas.microsoft.com/office/drawing/2014/main" id="{D81AC052-9B97-D01E-990E-9F2466522761}"/>
              </a:ext>
            </a:extLst>
          </p:cNvPr>
          <p:cNvSpPr/>
          <p:nvPr/>
        </p:nvSpPr>
        <p:spPr>
          <a:xfrm>
            <a:off x="8424001" y="4555114"/>
            <a:ext cx="3091667" cy="526002"/>
          </a:xfrm>
          <a:prstGeom prst="rect">
            <a:avLst/>
          </a:prstGeom>
          <a:solidFill>
            <a:srgbClr val="B62F26">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16">
            <a:extLst>
              <a:ext uri="{FF2B5EF4-FFF2-40B4-BE49-F238E27FC236}">
                <a16:creationId xmlns:a16="http://schemas.microsoft.com/office/drawing/2014/main" id="{16A8D9DA-332F-7E8F-E6B2-1F1AC9FB4C92}"/>
              </a:ext>
            </a:extLst>
          </p:cNvPr>
          <p:cNvSpPr/>
          <p:nvPr/>
        </p:nvSpPr>
        <p:spPr>
          <a:xfrm>
            <a:off x="8424001" y="2025112"/>
            <a:ext cx="3091667" cy="526002"/>
          </a:xfrm>
          <a:prstGeom prst="rect">
            <a:avLst/>
          </a:prstGeom>
          <a:solidFill>
            <a:schemeClr val="accent2">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A96EEE69-0B77-F0F1-62A2-87C857606181}"/>
              </a:ext>
            </a:extLst>
          </p:cNvPr>
          <p:cNvSpPr/>
          <p:nvPr/>
        </p:nvSpPr>
        <p:spPr>
          <a:xfrm>
            <a:off x="587502" y="4555114"/>
            <a:ext cx="3091667" cy="526002"/>
          </a:xfrm>
          <a:prstGeom prst="rect">
            <a:avLst/>
          </a:prstGeom>
          <a:solidFill>
            <a:srgbClr val="D94E25">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D8676E1C-8E93-54D0-F5B6-E6719A2DEEC8}"/>
              </a:ext>
            </a:extLst>
          </p:cNvPr>
          <p:cNvSpPr/>
          <p:nvPr/>
        </p:nvSpPr>
        <p:spPr>
          <a:xfrm>
            <a:off x="587502" y="2025112"/>
            <a:ext cx="3091667" cy="526002"/>
          </a:xfrm>
          <a:prstGeom prst="rect">
            <a:avLst/>
          </a:prstGeom>
          <a:solidFill>
            <a:schemeClr val="accent5">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itle 4">
            <a:extLst>
              <a:ext uri="{FF2B5EF4-FFF2-40B4-BE49-F238E27FC236}">
                <a16:creationId xmlns:a16="http://schemas.microsoft.com/office/drawing/2014/main" id="{F724188A-1013-C220-B50D-5F4DFBFDEF7B}"/>
              </a:ext>
            </a:extLst>
          </p:cNvPr>
          <p:cNvSpPr>
            <a:spLocks noGrp="1"/>
          </p:cNvSpPr>
          <p:nvPr>
            <p:ph type="title"/>
          </p:nvPr>
        </p:nvSpPr>
        <p:spPr/>
        <p:txBody>
          <a:bodyPr/>
          <a:lstStyle/>
          <a:p>
            <a:r>
              <a:rPr lang="en-AU"/>
              <a:t>Hub and Spoke Model producing 546koz in 5 years</a:t>
            </a:r>
          </a:p>
        </p:txBody>
      </p:sp>
      <p:sp>
        <p:nvSpPr>
          <p:cNvPr id="8" name="Text Placeholder 2">
            <a:extLst>
              <a:ext uri="{FF2B5EF4-FFF2-40B4-BE49-F238E27FC236}">
                <a16:creationId xmlns:a16="http://schemas.microsoft.com/office/drawing/2014/main" id="{51BA2D19-073F-FA60-2C8F-57789F518868}"/>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Multiple ore sources feeding into the Black Swan Processing Hub</a:t>
            </a:r>
            <a:r>
              <a:rPr lang="en-US" sz="1800" b="1" baseline="30000">
                <a:solidFill>
                  <a:schemeClr val="accent5"/>
                </a:solidFill>
              </a:rPr>
              <a:t>1</a:t>
            </a:r>
          </a:p>
        </p:txBody>
      </p:sp>
      <p:sp>
        <p:nvSpPr>
          <p:cNvPr id="3" name="TextBox 2">
            <a:extLst>
              <a:ext uri="{FF2B5EF4-FFF2-40B4-BE49-F238E27FC236}">
                <a16:creationId xmlns:a16="http://schemas.microsoft.com/office/drawing/2014/main" id="{5F99ECF6-C84D-BB23-8428-C7DC894D8D54}"/>
              </a:ext>
            </a:extLst>
          </p:cNvPr>
          <p:cNvSpPr txBox="1"/>
          <p:nvPr/>
        </p:nvSpPr>
        <p:spPr>
          <a:xfrm>
            <a:off x="560069" y="6536269"/>
            <a:ext cx="7945755" cy="215444"/>
          </a:xfrm>
          <a:prstGeom prst="rect">
            <a:avLst/>
          </a:prstGeom>
          <a:noFill/>
        </p:spPr>
        <p:txBody>
          <a:bodyPr wrap="square">
            <a:spAutoFit/>
          </a:bodyPr>
          <a:lstStyle/>
          <a:p>
            <a:r>
              <a:rPr lang="en-AU" sz="800">
                <a:solidFill>
                  <a:schemeClr val="bg1">
                    <a:lumMod val="50000"/>
                  </a:schemeClr>
                </a:solidFill>
              </a:rPr>
              <a:t>1. Refer ASX Announcement </a:t>
            </a:r>
            <a:r>
              <a:rPr lang="en-AU" sz="800" i="1">
                <a:solidFill>
                  <a:schemeClr val="bg1">
                    <a:lumMod val="50000"/>
                  </a:schemeClr>
                </a:solidFill>
              </a:rPr>
              <a:t>“</a:t>
            </a:r>
            <a:r>
              <a:rPr lang="en-US" sz="800" i="1">
                <a:solidFill>
                  <a:schemeClr val="bg1">
                    <a:lumMod val="50000"/>
                  </a:schemeClr>
                </a:solidFill>
              </a:rPr>
              <a:t>Studies Support Standalone Gold Development in WA Goldfields</a:t>
            </a:r>
            <a:r>
              <a:rPr lang="en-AU" sz="800" i="1">
                <a:solidFill>
                  <a:schemeClr val="bg1">
                    <a:lumMod val="50000"/>
                  </a:schemeClr>
                </a:solidFill>
              </a:rPr>
              <a:t>”</a:t>
            </a:r>
            <a:r>
              <a:rPr lang="en-AU" sz="800">
                <a:solidFill>
                  <a:schemeClr val="bg1">
                    <a:lumMod val="50000"/>
                  </a:schemeClr>
                </a:solidFill>
              </a:rPr>
              <a:t> dated 17 February 2026</a:t>
            </a:r>
          </a:p>
        </p:txBody>
      </p:sp>
      <p:pic>
        <p:nvPicPr>
          <p:cNvPr id="6" name="Graphic 5">
            <a:extLst>
              <a:ext uri="{FF2B5EF4-FFF2-40B4-BE49-F238E27FC236}">
                <a16:creationId xmlns:a16="http://schemas.microsoft.com/office/drawing/2014/main" id="{EE8C4BEA-77A8-9CCB-B75D-C491FEDE08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55979" y="2754902"/>
            <a:ext cx="3267448" cy="1536863"/>
          </a:xfrm>
          <a:prstGeom prst="rect">
            <a:avLst/>
          </a:prstGeom>
        </p:spPr>
      </p:pic>
      <p:cxnSp>
        <p:nvCxnSpPr>
          <p:cNvPr id="20" name="Connector: Elbow 19">
            <a:extLst>
              <a:ext uri="{FF2B5EF4-FFF2-40B4-BE49-F238E27FC236}">
                <a16:creationId xmlns:a16="http://schemas.microsoft.com/office/drawing/2014/main" id="{EA2DDDC9-D388-A39D-ACCD-57E7A5D74FB8}"/>
              </a:ext>
            </a:extLst>
          </p:cNvPr>
          <p:cNvCxnSpPr>
            <a:cxnSpLocks/>
            <a:stCxn id="39" idx="1"/>
          </p:cNvCxnSpPr>
          <p:nvPr/>
        </p:nvCxnSpPr>
        <p:spPr>
          <a:xfrm rot="10800000" flipV="1">
            <a:off x="6221472" y="1810985"/>
            <a:ext cx="2005584" cy="1054882"/>
          </a:xfrm>
          <a:prstGeom prst="bentConnector3">
            <a:avLst>
              <a:gd name="adj1" fmla="val 100046"/>
            </a:avLst>
          </a:prstGeom>
          <a:ln w="31750">
            <a:solidFill>
              <a:schemeClr val="accent2"/>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AB38DF21-24E8-EFBD-AF90-285D21B05F44}"/>
              </a:ext>
            </a:extLst>
          </p:cNvPr>
          <p:cNvSpPr txBox="1"/>
          <p:nvPr/>
        </p:nvSpPr>
        <p:spPr>
          <a:xfrm>
            <a:off x="215547" y="2116034"/>
            <a:ext cx="3459628" cy="369332"/>
          </a:xfrm>
          <a:prstGeom prst="rect">
            <a:avLst/>
          </a:prstGeom>
          <a:noFill/>
        </p:spPr>
        <p:txBody>
          <a:bodyPr wrap="square">
            <a:spAutoFit/>
          </a:bodyPr>
          <a:lstStyle/>
          <a:p>
            <a:pPr algn="ctr"/>
            <a:r>
              <a:rPr lang="en-AU"/>
              <a:t>Years 1 – 4     106.6koz</a:t>
            </a:r>
          </a:p>
        </p:txBody>
      </p:sp>
      <p:sp>
        <p:nvSpPr>
          <p:cNvPr id="26" name="Rectangle: Rounded Corners 25">
            <a:extLst>
              <a:ext uri="{FF2B5EF4-FFF2-40B4-BE49-F238E27FC236}">
                <a16:creationId xmlns:a16="http://schemas.microsoft.com/office/drawing/2014/main" id="{33069201-E40B-5838-FE3B-45FF3CCB1C29}"/>
              </a:ext>
            </a:extLst>
          </p:cNvPr>
          <p:cNvSpPr/>
          <p:nvPr/>
        </p:nvSpPr>
        <p:spPr>
          <a:xfrm>
            <a:off x="394214" y="1556199"/>
            <a:ext cx="3477906" cy="509569"/>
          </a:xfrm>
          <a:prstGeom prst="roundRect">
            <a:avLst>
              <a:gd name="adj" fmla="val 50000"/>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rPr>
              <a:t>BOORARA S/P &amp; OPEN PIT</a:t>
            </a:r>
          </a:p>
        </p:txBody>
      </p:sp>
      <p:sp>
        <p:nvSpPr>
          <p:cNvPr id="29" name="TextBox 28">
            <a:extLst>
              <a:ext uri="{FF2B5EF4-FFF2-40B4-BE49-F238E27FC236}">
                <a16:creationId xmlns:a16="http://schemas.microsoft.com/office/drawing/2014/main" id="{7BDBDAC4-918C-194F-9A69-BA3BDEB970C1}"/>
              </a:ext>
            </a:extLst>
          </p:cNvPr>
          <p:cNvSpPr txBox="1"/>
          <p:nvPr/>
        </p:nvSpPr>
        <p:spPr>
          <a:xfrm>
            <a:off x="8042439" y="4660368"/>
            <a:ext cx="3461550" cy="369332"/>
          </a:xfrm>
          <a:prstGeom prst="rect">
            <a:avLst/>
          </a:prstGeom>
          <a:noFill/>
        </p:spPr>
        <p:txBody>
          <a:bodyPr wrap="square">
            <a:spAutoFit/>
          </a:bodyPr>
          <a:lstStyle/>
          <a:p>
            <a:pPr algn="ctr"/>
            <a:r>
              <a:rPr lang="en-AU"/>
              <a:t>Years 3 – 5      212.1koz</a:t>
            </a:r>
          </a:p>
        </p:txBody>
      </p:sp>
      <p:sp>
        <p:nvSpPr>
          <p:cNvPr id="30" name="Rectangle: Rounded Corners 29">
            <a:extLst>
              <a:ext uri="{FF2B5EF4-FFF2-40B4-BE49-F238E27FC236}">
                <a16:creationId xmlns:a16="http://schemas.microsoft.com/office/drawing/2014/main" id="{35ABB393-2DBE-BB7B-1596-CF625BD7E4D8}"/>
              </a:ext>
            </a:extLst>
          </p:cNvPr>
          <p:cNvSpPr/>
          <p:nvPr/>
        </p:nvSpPr>
        <p:spPr>
          <a:xfrm>
            <a:off x="8213904" y="4082999"/>
            <a:ext cx="3477906" cy="509569"/>
          </a:xfrm>
          <a:prstGeom prst="roundRect">
            <a:avLst>
              <a:gd name="adj" fmla="val 50000"/>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rPr>
              <a:t>OTHER OPEN PIT AND U/G</a:t>
            </a:r>
          </a:p>
        </p:txBody>
      </p:sp>
      <p:sp>
        <p:nvSpPr>
          <p:cNvPr id="34" name="TextBox 33">
            <a:extLst>
              <a:ext uri="{FF2B5EF4-FFF2-40B4-BE49-F238E27FC236}">
                <a16:creationId xmlns:a16="http://schemas.microsoft.com/office/drawing/2014/main" id="{7E7EE29E-A4A8-107D-F69F-4F566C1BC44F}"/>
              </a:ext>
            </a:extLst>
          </p:cNvPr>
          <p:cNvSpPr txBox="1"/>
          <p:nvPr/>
        </p:nvSpPr>
        <p:spPr>
          <a:xfrm>
            <a:off x="4060916" y="6024520"/>
            <a:ext cx="3636559" cy="369332"/>
          </a:xfrm>
          <a:prstGeom prst="rect">
            <a:avLst/>
          </a:prstGeom>
          <a:noFill/>
        </p:spPr>
        <p:txBody>
          <a:bodyPr wrap="square">
            <a:spAutoFit/>
          </a:bodyPr>
          <a:lstStyle/>
          <a:p>
            <a:pPr algn="ctr"/>
            <a:r>
              <a:rPr lang="en-AU"/>
              <a:t>Years 2 – 5      51.5koz </a:t>
            </a:r>
          </a:p>
        </p:txBody>
      </p:sp>
      <p:sp>
        <p:nvSpPr>
          <p:cNvPr id="35" name="Rectangle: Rounded Corners 34">
            <a:extLst>
              <a:ext uri="{FF2B5EF4-FFF2-40B4-BE49-F238E27FC236}">
                <a16:creationId xmlns:a16="http://schemas.microsoft.com/office/drawing/2014/main" id="{28B84E96-D077-7A63-8C58-30545C2D7BA4}"/>
              </a:ext>
            </a:extLst>
          </p:cNvPr>
          <p:cNvSpPr/>
          <p:nvPr/>
        </p:nvSpPr>
        <p:spPr>
          <a:xfrm>
            <a:off x="4060916" y="5457961"/>
            <a:ext cx="4005670" cy="509569"/>
          </a:xfrm>
          <a:prstGeom prst="roundRect">
            <a:avLst>
              <a:gd name="adj" fmla="val 50000"/>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rPr>
              <a:t>COOTE AND CRAKE OPEN PITS</a:t>
            </a:r>
          </a:p>
        </p:txBody>
      </p:sp>
      <p:cxnSp>
        <p:nvCxnSpPr>
          <p:cNvPr id="37" name="Straight Arrow Connector 36">
            <a:extLst>
              <a:ext uri="{FF2B5EF4-FFF2-40B4-BE49-F238E27FC236}">
                <a16:creationId xmlns:a16="http://schemas.microsoft.com/office/drawing/2014/main" id="{EB47E6E8-A2D5-BBD2-047D-FBD64F9DB5FC}"/>
              </a:ext>
            </a:extLst>
          </p:cNvPr>
          <p:cNvCxnSpPr>
            <a:cxnSpLocks/>
          </p:cNvCxnSpPr>
          <p:nvPr/>
        </p:nvCxnSpPr>
        <p:spPr>
          <a:xfrm flipV="1">
            <a:off x="6063480" y="4846653"/>
            <a:ext cx="0" cy="621767"/>
          </a:xfrm>
          <a:prstGeom prst="straightConnector1">
            <a:avLst/>
          </a:prstGeom>
          <a:ln w="31750">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903EDE3C-12F5-05DE-CCF5-81CF8EA2E9D4}"/>
              </a:ext>
            </a:extLst>
          </p:cNvPr>
          <p:cNvSpPr txBox="1"/>
          <p:nvPr/>
        </p:nvSpPr>
        <p:spPr>
          <a:xfrm>
            <a:off x="8066586" y="2133069"/>
            <a:ext cx="3461550" cy="369332"/>
          </a:xfrm>
          <a:prstGeom prst="rect">
            <a:avLst/>
          </a:prstGeom>
          <a:noFill/>
        </p:spPr>
        <p:txBody>
          <a:bodyPr wrap="square">
            <a:spAutoFit/>
          </a:bodyPr>
          <a:lstStyle/>
          <a:p>
            <a:pPr algn="ctr"/>
            <a:r>
              <a:rPr lang="en-AU"/>
              <a:t>Years 2 – 5     128.8koz</a:t>
            </a:r>
          </a:p>
        </p:txBody>
      </p:sp>
      <p:sp>
        <p:nvSpPr>
          <p:cNvPr id="39" name="Rectangle: Rounded Corners 38">
            <a:extLst>
              <a:ext uri="{FF2B5EF4-FFF2-40B4-BE49-F238E27FC236}">
                <a16:creationId xmlns:a16="http://schemas.microsoft.com/office/drawing/2014/main" id="{63E9C276-8BED-B19A-8C97-3BBF1A880CCE}"/>
              </a:ext>
            </a:extLst>
          </p:cNvPr>
          <p:cNvSpPr/>
          <p:nvPr/>
        </p:nvSpPr>
        <p:spPr>
          <a:xfrm>
            <a:off x="8227056" y="1556200"/>
            <a:ext cx="3463176" cy="50956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rPr>
              <a:t>BURBANKS OPEN PIT</a:t>
            </a:r>
          </a:p>
        </p:txBody>
      </p:sp>
      <p:sp>
        <p:nvSpPr>
          <p:cNvPr id="40" name="TextBox 39">
            <a:extLst>
              <a:ext uri="{FF2B5EF4-FFF2-40B4-BE49-F238E27FC236}">
                <a16:creationId xmlns:a16="http://schemas.microsoft.com/office/drawing/2014/main" id="{C738899D-CE97-B293-3809-A4455B253313}"/>
              </a:ext>
            </a:extLst>
          </p:cNvPr>
          <p:cNvSpPr txBox="1"/>
          <p:nvPr/>
        </p:nvSpPr>
        <p:spPr>
          <a:xfrm>
            <a:off x="272207" y="4644890"/>
            <a:ext cx="3402968" cy="369332"/>
          </a:xfrm>
          <a:prstGeom prst="rect">
            <a:avLst/>
          </a:prstGeom>
          <a:noFill/>
        </p:spPr>
        <p:txBody>
          <a:bodyPr wrap="square" lIns="91440" tIns="45720" rIns="91440" bIns="45720" anchor="t">
            <a:spAutoFit/>
          </a:bodyPr>
          <a:lstStyle/>
          <a:p>
            <a:pPr algn="ctr"/>
            <a:r>
              <a:rPr lang="en-AU"/>
              <a:t>Years 1 – 4       47.4koz</a:t>
            </a:r>
          </a:p>
        </p:txBody>
      </p:sp>
      <p:sp>
        <p:nvSpPr>
          <p:cNvPr id="41" name="Rectangle: Rounded Corners 40">
            <a:extLst>
              <a:ext uri="{FF2B5EF4-FFF2-40B4-BE49-F238E27FC236}">
                <a16:creationId xmlns:a16="http://schemas.microsoft.com/office/drawing/2014/main" id="{CCEE1286-A6B8-D4CF-F3B2-BEA438FBC492}"/>
              </a:ext>
            </a:extLst>
          </p:cNvPr>
          <p:cNvSpPr/>
          <p:nvPr/>
        </p:nvSpPr>
        <p:spPr>
          <a:xfrm>
            <a:off x="394214" y="4082999"/>
            <a:ext cx="3477906" cy="509569"/>
          </a:xfrm>
          <a:prstGeom prst="roundRect">
            <a:avLst>
              <a:gd name="adj" fmla="val 50000"/>
            </a:avLst>
          </a:prstGeom>
          <a:solidFill>
            <a:srgbClr val="D94E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solidFill>
              </a:rPr>
              <a:t>CANNON AND PENNYS U/G</a:t>
            </a:r>
          </a:p>
        </p:txBody>
      </p:sp>
      <p:cxnSp>
        <p:nvCxnSpPr>
          <p:cNvPr id="43" name="Connector: Elbow 42">
            <a:extLst>
              <a:ext uri="{FF2B5EF4-FFF2-40B4-BE49-F238E27FC236}">
                <a16:creationId xmlns:a16="http://schemas.microsoft.com/office/drawing/2014/main" id="{761F6F8E-808E-1775-DC81-F453C82D4021}"/>
              </a:ext>
            </a:extLst>
          </p:cNvPr>
          <p:cNvCxnSpPr>
            <a:cxnSpLocks/>
            <a:stCxn id="41" idx="0"/>
          </p:cNvCxnSpPr>
          <p:nvPr/>
        </p:nvCxnSpPr>
        <p:spPr>
          <a:xfrm rot="5400000" flipH="1" flipV="1">
            <a:off x="2999155" y="2652127"/>
            <a:ext cx="564884" cy="2296860"/>
          </a:xfrm>
          <a:prstGeom prst="bentConnector2">
            <a:avLst/>
          </a:prstGeom>
          <a:ln w="31750">
            <a:solidFill>
              <a:srgbClr val="D94E25"/>
            </a:solidFill>
            <a:tailEnd type="arrow"/>
          </a:ln>
        </p:spPr>
        <p:style>
          <a:lnRef idx="2">
            <a:schemeClr val="accent1"/>
          </a:lnRef>
          <a:fillRef idx="0">
            <a:schemeClr val="accent1"/>
          </a:fillRef>
          <a:effectRef idx="1">
            <a:schemeClr val="accent1"/>
          </a:effectRef>
          <a:fontRef idx="minor">
            <a:schemeClr val="tx1"/>
          </a:fontRef>
        </p:style>
      </p:cxnSp>
      <p:cxnSp>
        <p:nvCxnSpPr>
          <p:cNvPr id="50" name="Connector: Elbow 49">
            <a:extLst>
              <a:ext uri="{FF2B5EF4-FFF2-40B4-BE49-F238E27FC236}">
                <a16:creationId xmlns:a16="http://schemas.microsoft.com/office/drawing/2014/main" id="{FC5272BD-7798-1CDF-90E9-39AA135ADB88}"/>
              </a:ext>
            </a:extLst>
          </p:cNvPr>
          <p:cNvCxnSpPr>
            <a:cxnSpLocks/>
            <a:stCxn id="26" idx="3"/>
          </p:cNvCxnSpPr>
          <p:nvPr/>
        </p:nvCxnSpPr>
        <p:spPr>
          <a:xfrm>
            <a:off x="3872120" y="1810984"/>
            <a:ext cx="2083414" cy="1054883"/>
          </a:xfrm>
          <a:prstGeom prst="bentConnector3">
            <a:avLst>
              <a:gd name="adj1" fmla="val 100034"/>
            </a:avLst>
          </a:prstGeom>
          <a:ln w="31750">
            <a:solidFill>
              <a:schemeClr val="accent5"/>
            </a:solidFill>
            <a:tailEnd type="arrow"/>
          </a:ln>
        </p:spPr>
        <p:style>
          <a:lnRef idx="2">
            <a:schemeClr val="accent1"/>
          </a:lnRef>
          <a:fillRef idx="0">
            <a:schemeClr val="accent1"/>
          </a:fillRef>
          <a:effectRef idx="1">
            <a:schemeClr val="accent1"/>
          </a:effectRef>
          <a:fontRef idx="minor">
            <a:schemeClr val="tx1"/>
          </a:fontRef>
        </p:style>
      </p:cxnSp>
      <p:pic>
        <p:nvPicPr>
          <p:cNvPr id="56" name="Graphic 55" descr="Marker outline">
            <a:extLst>
              <a:ext uri="{FF2B5EF4-FFF2-40B4-BE49-F238E27FC236}">
                <a16:creationId xmlns:a16="http://schemas.microsoft.com/office/drawing/2014/main" id="{8D49E413-8637-A464-C8D3-4EF7EAEA093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09410" y="3544517"/>
            <a:ext cx="406478" cy="406478"/>
          </a:xfrm>
          <a:prstGeom prst="rect">
            <a:avLst/>
          </a:prstGeom>
        </p:spPr>
      </p:pic>
      <p:sp>
        <p:nvSpPr>
          <p:cNvPr id="58" name="TextBox 57">
            <a:extLst>
              <a:ext uri="{FF2B5EF4-FFF2-40B4-BE49-F238E27FC236}">
                <a16:creationId xmlns:a16="http://schemas.microsoft.com/office/drawing/2014/main" id="{1193E353-1F3D-1231-F6CE-103C206A7A77}"/>
              </a:ext>
            </a:extLst>
          </p:cNvPr>
          <p:cNvSpPr txBox="1"/>
          <p:nvPr/>
        </p:nvSpPr>
        <p:spPr>
          <a:xfrm>
            <a:off x="4295269" y="1855537"/>
            <a:ext cx="1467314" cy="338554"/>
          </a:xfrm>
          <a:prstGeom prst="rect">
            <a:avLst/>
          </a:prstGeom>
          <a:noFill/>
        </p:spPr>
        <p:txBody>
          <a:bodyPr wrap="square">
            <a:spAutoFit/>
          </a:bodyPr>
          <a:lstStyle/>
          <a:p>
            <a:pPr algn="ctr"/>
            <a:r>
              <a:rPr lang="en-AU" sz="1600">
                <a:solidFill>
                  <a:schemeClr val="accent5"/>
                </a:solidFill>
              </a:rPr>
              <a:t>64km</a:t>
            </a:r>
          </a:p>
        </p:txBody>
      </p:sp>
      <p:sp>
        <p:nvSpPr>
          <p:cNvPr id="60" name="TextBox 59">
            <a:extLst>
              <a:ext uri="{FF2B5EF4-FFF2-40B4-BE49-F238E27FC236}">
                <a16:creationId xmlns:a16="http://schemas.microsoft.com/office/drawing/2014/main" id="{7A93F7AA-CB82-7F62-F007-3756DC5B0872}"/>
              </a:ext>
            </a:extLst>
          </p:cNvPr>
          <p:cNvSpPr txBox="1"/>
          <p:nvPr/>
        </p:nvSpPr>
        <p:spPr>
          <a:xfrm>
            <a:off x="6632618" y="1841373"/>
            <a:ext cx="1279395" cy="338554"/>
          </a:xfrm>
          <a:prstGeom prst="rect">
            <a:avLst/>
          </a:prstGeom>
          <a:noFill/>
        </p:spPr>
        <p:txBody>
          <a:bodyPr wrap="square">
            <a:spAutoFit/>
          </a:bodyPr>
          <a:lstStyle/>
          <a:p>
            <a:pPr algn="ctr"/>
            <a:r>
              <a:rPr lang="en-AU" sz="1600">
                <a:solidFill>
                  <a:schemeClr val="accent2"/>
                </a:solidFill>
              </a:rPr>
              <a:t>110km</a:t>
            </a:r>
          </a:p>
        </p:txBody>
      </p:sp>
      <p:sp>
        <p:nvSpPr>
          <p:cNvPr id="67" name="TextBox 66">
            <a:extLst>
              <a:ext uri="{FF2B5EF4-FFF2-40B4-BE49-F238E27FC236}">
                <a16:creationId xmlns:a16="http://schemas.microsoft.com/office/drawing/2014/main" id="{B5A86C83-C3BC-E0C9-5664-D23F3A3018F9}"/>
              </a:ext>
            </a:extLst>
          </p:cNvPr>
          <p:cNvSpPr txBox="1"/>
          <p:nvPr/>
        </p:nvSpPr>
        <p:spPr>
          <a:xfrm>
            <a:off x="2852918" y="3580413"/>
            <a:ext cx="1112583" cy="338554"/>
          </a:xfrm>
          <a:prstGeom prst="rect">
            <a:avLst/>
          </a:prstGeom>
          <a:noFill/>
        </p:spPr>
        <p:txBody>
          <a:bodyPr wrap="square">
            <a:spAutoFit/>
          </a:bodyPr>
          <a:lstStyle/>
          <a:p>
            <a:pPr algn="ctr"/>
            <a:r>
              <a:rPr lang="en-AU" sz="1600">
                <a:solidFill>
                  <a:schemeClr val="accent1"/>
                </a:solidFill>
              </a:rPr>
              <a:t>48 - 80km</a:t>
            </a:r>
          </a:p>
        </p:txBody>
      </p:sp>
      <p:sp>
        <p:nvSpPr>
          <p:cNvPr id="68" name="TextBox 67">
            <a:extLst>
              <a:ext uri="{FF2B5EF4-FFF2-40B4-BE49-F238E27FC236}">
                <a16:creationId xmlns:a16="http://schemas.microsoft.com/office/drawing/2014/main" id="{DCB1FE4A-559C-4F9A-5EAC-E0B22FB469B3}"/>
              </a:ext>
            </a:extLst>
          </p:cNvPr>
          <p:cNvSpPr txBox="1"/>
          <p:nvPr/>
        </p:nvSpPr>
        <p:spPr>
          <a:xfrm>
            <a:off x="8578789" y="3566249"/>
            <a:ext cx="1222436" cy="338554"/>
          </a:xfrm>
          <a:prstGeom prst="rect">
            <a:avLst/>
          </a:prstGeom>
          <a:noFill/>
        </p:spPr>
        <p:txBody>
          <a:bodyPr wrap="square">
            <a:spAutoFit/>
          </a:bodyPr>
          <a:lstStyle/>
          <a:p>
            <a:pPr algn="ctr"/>
            <a:r>
              <a:rPr lang="en-AU" sz="1600">
                <a:solidFill>
                  <a:schemeClr val="accent1"/>
                </a:solidFill>
              </a:rPr>
              <a:t>42 - 110km</a:t>
            </a:r>
          </a:p>
        </p:txBody>
      </p:sp>
      <p:sp>
        <p:nvSpPr>
          <p:cNvPr id="69" name="TextBox 68">
            <a:extLst>
              <a:ext uri="{FF2B5EF4-FFF2-40B4-BE49-F238E27FC236}">
                <a16:creationId xmlns:a16="http://schemas.microsoft.com/office/drawing/2014/main" id="{FE5B23CE-6CA3-D92A-9304-AE4C6C102A12}"/>
              </a:ext>
            </a:extLst>
          </p:cNvPr>
          <p:cNvSpPr txBox="1"/>
          <p:nvPr/>
        </p:nvSpPr>
        <p:spPr>
          <a:xfrm>
            <a:off x="4954123" y="4983030"/>
            <a:ext cx="1467314" cy="338554"/>
          </a:xfrm>
          <a:prstGeom prst="rect">
            <a:avLst/>
          </a:prstGeom>
          <a:noFill/>
          <a:ln>
            <a:noFill/>
          </a:ln>
        </p:spPr>
        <p:txBody>
          <a:bodyPr wrap="square">
            <a:spAutoFit/>
          </a:bodyPr>
          <a:lstStyle/>
          <a:p>
            <a:pPr algn="ctr"/>
            <a:r>
              <a:rPr lang="en-AU" sz="1600">
                <a:solidFill>
                  <a:schemeClr val="accent6"/>
                </a:solidFill>
              </a:rPr>
              <a:t>90km</a:t>
            </a:r>
          </a:p>
        </p:txBody>
      </p:sp>
      <p:pic>
        <p:nvPicPr>
          <p:cNvPr id="72" name="Graphic 71" descr="Marker outline">
            <a:extLst>
              <a:ext uri="{FF2B5EF4-FFF2-40B4-BE49-F238E27FC236}">
                <a16:creationId xmlns:a16="http://schemas.microsoft.com/office/drawing/2014/main" id="{52163594-F446-EF52-F299-DFAE52F0081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566619" y="3544517"/>
            <a:ext cx="406478" cy="406478"/>
          </a:xfrm>
          <a:prstGeom prst="rect">
            <a:avLst/>
          </a:prstGeom>
        </p:spPr>
      </p:pic>
      <p:pic>
        <p:nvPicPr>
          <p:cNvPr id="73" name="Graphic 72" descr="Marker outline">
            <a:extLst>
              <a:ext uri="{FF2B5EF4-FFF2-40B4-BE49-F238E27FC236}">
                <a16:creationId xmlns:a16="http://schemas.microsoft.com/office/drawing/2014/main" id="{C3545C55-E51D-1349-C1C4-C28E4EC7045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357964" y="1829418"/>
            <a:ext cx="406478" cy="406478"/>
          </a:xfrm>
          <a:prstGeom prst="rect">
            <a:avLst/>
          </a:prstGeom>
        </p:spPr>
      </p:pic>
      <p:pic>
        <p:nvPicPr>
          <p:cNvPr id="74" name="Graphic 73" descr="Marker outline">
            <a:extLst>
              <a:ext uri="{FF2B5EF4-FFF2-40B4-BE49-F238E27FC236}">
                <a16:creationId xmlns:a16="http://schemas.microsoft.com/office/drawing/2014/main" id="{AE079EC3-977D-0080-939C-C335D44E1E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577678" y="1829418"/>
            <a:ext cx="406478" cy="406478"/>
          </a:xfrm>
          <a:prstGeom prst="rect">
            <a:avLst/>
          </a:prstGeom>
        </p:spPr>
      </p:pic>
      <p:pic>
        <p:nvPicPr>
          <p:cNvPr id="75" name="Graphic 74" descr="Marker outline">
            <a:extLst>
              <a:ext uri="{FF2B5EF4-FFF2-40B4-BE49-F238E27FC236}">
                <a16:creationId xmlns:a16="http://schemas.microsoft.com/office/drawing/2014/main" id="{C1AB7103-EACE-6487-549E-8D17D1519F3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79269" y="4949068"/>
            <a:ext cx="406478" cy="406478"/>
          </a:xfrm>
          <a:prstGeom prst="rect">
            <a:avLst/>
          </a:prstGeom>
        </p:spPr>
      </p:pic>
      <p:pic>
        <p:nvPicPr>
          <p:cNvPr id="77" name="Graphic 76">
            <a:extLst>
              <a:ext uri="{FF2B5EF4-FFF2-40B4-BE49-F238E27FC236}">
                <a16:creationId xmlns:a16="http://schemas.microsoft.com/office/drawing/2014/main" id="{55687AE7-EAFE-C742-9177-E376C3CB31B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606038" y="1364508"/>
            <a:ext cx="616072" cy="429818"/>
          </a:xfrm>
          <a:prstGeom prst="rect">
            <a:avLst/>
          </a:prstGeom>
        </p:spPr>
      </p:pic>
      <p:pic>
        <p:nvPicPr>
          <p:cNvPr id="83" name="Graphic 82">
            <a:extLst>
              <a:ext uri="{FF2B5EF4-FFF2-40B4-BE49-F238E27FC236}">
                <a16:creationId xmlns:a16="http://schemas.microsoft.com/office/drawing/2014/main" id="{2B4FAF87-1F34-7A8C-FA7B-23D470F59F9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flipH="1">
            <a:off x="6871274" y="1364508"/>
            <a:ext cx="616072" cy="429818"/>
          </a:xfrm>
          <a:prstGeom prst="rect">
            <a:avLst/>
          </a:prstGeom>
        </p:spPr>
      </p:pic>
      <p:pic>
        <p:nvPicPr>
          <p:cNvPr id="84" name="Graphic 83">
            <a:extLst>
              <a:ext uri="{FF2B5EF4-FFF2-40B4-BE49-F238E27FC236}">
                <a16:creationId xmlns:a16="http://schemas.microsoft.com/office/drawing/2014/main" id="{4CB4D168-3BF5-A938-DA24-D5CC2CA8F7D3}"/>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2852919" y="3101125"/>
            <a:ext cx="616072" cy="429818"/>
          </a:xfrm>
          <a:prstGeom prst="rect">
            <a:avLst/>
          </a:prstGeom>
        </p:spPr>
      </p:pic>
      <p:pic>
        <p:nvPicPr>
          <p:cNvPr id="85" name="Graphic 84">
            <a:extLst>
              <a:ext uri="{FF2B5EF4-FFF2-40B4-BE49-F238E27FC236}">
                <a16:creationId xmlns:a16="http://schemas.microsoft.com/office/drawing/2014/main" id="{4EF42765-5D25-B165-3AE5-DA47B6FC87C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flipH="1">
            <a:off x="8578789" y="3101125"/>
            <a:ext cx="616072" cy="429818"/>
          </a:xfrm>
          <a:prstGeom prst="rect">
            <a:avLst/>
          </a:prstGeom>
        </p:spPr>
      </p:pic>
      <p:cxnSp>
        <p:nvCxnSpPr>
          <p:cNvPr id="89" name="Connector: Elbow 88">
            <a:extLst>
              <a:ext uri="{FF2B5EF4-FFF2-40B4-BE49-F238E27FC236}">
                <a16:creationId xmlns:a16="http://schemas.microsoft.com/office/drawing/2014/main" id="{14FAE470-CC2F-C875-5794-91A0657324BE}"/>
              </a:ext>
            </a:extLst>
          </p:cNvPr>
          <p:cNvCxnSpPr>
            <a:cxnSpLocks/>
            <a:stCxn id="30" idx="0"/>
          </p:cNvCxnSpPr>
          <p:nvPr/>
        </p:nvCxnSpPr>
        <p:spPr>
          <a:xfrm rot="16200000" flipV="1">
            <a:off x="8487065" y="2617206"/>
            <a:ext cx="564885" cy="2366701"/>
          </a:xfrm>
          <a:prstGeom prst="bentConnector2">
            <a:avLst/>
          </a:prstGeom>
          <a:ln w="31750">
            <a:solidFill>
              <a:schemeClr val="accent1"/>
            </a:solidFill>
            <a:tailEnd type="arrow"/>
          </a:ln>
        </p:spPr>
        <p:style>
          <a:lnRef idx="2">
            <a:schemeClr val="accent1"/>
          </a:lnRef>
          <a:fillRef idx="0">
            <a:schemeClr val="accent1"/>
          </a:fillRef>
          <a:effectRef idx="1">
            <a:schemeClr val="accent1"/>
          </a:effectRef>
          <a:fontRef idx="minor">
            <a:schemeClr val="tx1"/>
          </a:fontRef>
        </p:style>
      </p:cxnSp>
      <p:pic>
        <p:nvPicPr>
          <p:cNvPr id="91" name="Graphic 90" descr="Gold bars outline">
            <a:extLst>
              <a:ext uri="{FF2B5EF4-FFF2-40B4-BE49-F238E27FC236}">
                <a16:creationId xmlns:a16="http://schemas.microsoft.com/office/drawing/2014/main" id="{13EAA303-BCB3-7E9F-9297-2E288A310E78}"/>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056578" y="5924496"/>
            <a:ext cx="514198" cy="514198"/>
          </a:xfrm>
          <a:prstGeom prst="rect">
            <a:avLst/>
          </a:prstGeom>
        </p:spPr>
      </p:pic>
      <p:pic>
        <p:nvPicPr>
          <p:cNvPr id="92" name="Graphic 91" descr="Gold bars outline">
            <a:extLst>
              <a:ext uri="{FF2B5EF4-FFF2-40B4-BE49-F238E27FC236}">
                <a16:creationId xmlns:a16="http://schemas.microsoft.com/office/drawing/2014/main" id="{350BD7CE-B825-3E6E-7FDB-EE6406BE0A6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3152431" y="4572972"/>
            <a:ext cx="514198" cy="514198"/>
          </a:xfrm>
          <a:prstGeom prst="rect">
            <a:avLst/>
          </a:prstGeom>
        </p:spPr>
      </p:pic>
      <p:pic>
        <p:nvPicPr>
          <p:cNvPr id="93" name="Graphic 92" descr="Gold bars outline">
            <a:extLst>
              <a:ext uri="{FF2B5EF4-FFF2-40B4-BE49-F238E27FC236}">
                <a16:creationId xmlns:a16="http://schemas.microsoft.com/office/drawing/2014/main" id="{FCB79AA5-BBFE-73D4-C8B0-5B170D2D1B53}"/>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1007142" y="4591710"/>
            <a:ext cx="514198" cy="514198"/>
          </a:xfrm>
          <a:prstGeom prst="rect">
            <a:avLst/>
          </a:prstGeom>
        </p:spPr>
      </p:pic>
      <p:pic>
        <p:nvPicPr>
          <p:cNvPr id="94" name="Graphic 93" descr="Gold bars outline">
            <a:extLst>
              <a:ext uri="{FF2B5EF4-FFF2-40B4-BE49-F238E27FC236}">
                <a16:creationId xmlns:a16="http://schemas.microsoft.com/office/drawing/2014/main" id="{84194126-E308-9D7B-7CD3-F3BC2A37EBF8}"/>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1004286" y="2066528"/>
            <a:ext cx="514198" cy="514198"/>
          </a:xfrm>
          <a:prstGeom prst="rect">
            <a:avLst/>
          </a:prstGeom>
        </p:spPr>
      </p:pic>
      <p:pic>
        <p:nvPicPr>
          <p:cNvPr id="95" name="Graphic 94" descr="Gold bars outline">
            <a:extLst>
              <a:ext uri="{FF2B5EF4-FFF2-40B4-BE49-F238E27FC236}">
                <a16:creationId xmlns:a16="http://schemas.microsoft.com/office/drawing/2014/main" id="{46A72D81-8566-E6D6-DB5A-2E55F0639CDE}"/>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58677" y="2041544"/>
            <a:ext cx="514198" cy="514198"/>
          </a:xfrm>
          <a:prstGeom prst="rect">
            <a:avLst/>
          </a:prstGeom>
        </p:spPr>
      </p:pic>
      <p:sp>
        <p:nvSpPr>
          <p:cNvPr id="7" name="Rectangle: Rounded Corners 6">
            <a:extLst>
              <a:ext uri="{FF2B5EF4-FFF2-40B4-BE49-F238E27FC236}">
                <a16:creationId xmlns:a16="http://schemas.microsoft.com/office/drawing/2014/main" id="{90EDE5AB-5ABB-6DA9-6F0B-F1E3383F758C}"/>
              </a:ext>
            </a:extLst>
          </p:cNvPr>
          <p:cNvSpPr/>
          <p:nvPr/>
        </p:nvSpPr>
        <p:spPr>
          <a:xfrm>
            <a:off x="4192594" y="4256730"/>
            <a:ext cx="3794219" cy="509569"/>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b="1">
                <a:solidFill>
                  <a:schemeClr val="bg1">
                    <a:lumMod val="65000"/>
                  </a:schemeClr>
                </a:solidFill>
              </a:rPr>
              <a:t>BLACK SWAN PROCESSING HUB</a:t>
            </a:r>
          </a:p>
        </p:txBody>
      </p:sp>
      <p:sp>
        <p:nvSpPr>
          <p:cNvPr id="2" name="Slide Number Placeholder 5">
            <a:extLst>
              <a:ext uri="{FF2B5EF4-FFF2-40B4-BE49-F238E27FC236}">
                <a16:creationId xmlns:a16="http://schemas.microsoft.com/office/drawing/2014/main" id="{DCE3F53C-773B-DFDB-E2CD-12413128C35F}"/>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15</a:t>
            </a:fld>
            <a:endParaRPr lang="en-AU"/>
          </a:p>
        </p:txBody>
      </p:sp>
    </p:spTree>
    <p:extLst>
      <p:ext uri="{BB962C8B-B14F-4D97-AF65-F5344CB8AC3E}">
        <p14:creationId xmlns:p14="http://schemas.microsoft.com/office/powerpoint/2010/main" val="199380989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9EB30-DBAE-360F-93CA-FBCC20CB6D73}"/>
            </a:ext>
          </a:extLst>
        </p:cNvPr>
        <p:cNvGrpSpPr/>
        <p:nvPr/>
      </p:nvGrpSpPr>
      <p:grpSpPr>
        <a:xfrm>
          <a:off x="0" y="0"/>
          <a:ext cx="0" cy="0"/>
          <a:chOff x="0" y="0"/>
          <a:chExt cx="0" cy="0"/>
        </a:xfrm>
      </p:grpSpPr>
      <p:pic>
        <p:nvPicPr>
          <p:cNvPr id="48" name="Picture 47">
            <a:extLst>
              <a:ext uri="{FF2B5EF4-FFF2-40B4-BE49-F238E27FC236}">
                <a16:creationId xmlns:a16="http://schemas.microsoft.com/office/drawing/2014/main" id="{4809D309-9DB4-EE08-0555-1F6E561BBEB3}"/>
              </a:ext>
            </a:extLst>
          </p:cNvPr>
          <p:cNvPicPr>
            <a:picLocks noChangeAspect="1"/>
          </p:cNvPicPr>
          <p:nvPr/>
        </p:nvPicPr>
        <p:blipFill rotWithShape="1">
          <a:blip r:embed="rId3">
            <a:extLst>
              <a:ext uri="{28A0092B-C50C-407E-A947-70E740481C1C}">
                <a14:useLocalDpi xmlns:a14="http://schemas.microsoft.com/office/drawing/2010/main" val="0"/>
              </a:ext>
            </a:extLst>
          </a:blip>
          <a:srcRect t="320" b="55708"/>
          <a:stretch>
            <a:fillRect/>
          </a:stretch>
        </p:blipFill>
        <p:spPr>
          <a:xfrm>
            <a:off x="85725" y="4519115"/>
            <a:ext cx="12106274" cy="2338885"/>
          </a:xfrm>
          <a:prstGeom prst="rect">
            <a:avLst/>
          </a:prstGeom>
        </p:spPr>
      </p:pic>
      <p:sp>
        <p:nvSpPr>
          <p:cNvPr id="51" name="Rectangle 50">
            <a:extLst>
              <a:ext uri="{FF2B5EF4-FFF2-40B4-BE49-F238E27FC236}">
                <a16:creationId xmlns:a16="http://schemas.microsoft.com/office/drawing/2014/main" id="{ADB7F719-CE2C-6F1D-2380-94A8D61AF91B}"/>
              </a:ext>
            </a:extLst>
          </p:cNvPr>
          <p:cNvSpPr/>
          <p:nvPr/>
        </p:nvSpPr>
        <p:spPr>
          <a:xfrm rot="10800000">
            <a:off x="85719" y="4515420"/>
            <a:ext cx="12106274" cy="2338885"/>
          </a:xfrm>
          <a:prstGeom prst="rect">
            <a:avLst/>
          </a:prstGeom>
          <a:gradFill>
            <a:gsLst>
              <a:gs pos="85000">
                <a:schemeClr val="bg2">
                  <a:lumMod val="10000"/>
                  <a:alpha val="66000"/>
                </a:schemeClr>
              </a:gs>
              <a:gs pos="0">
                <a:schemeClr val="bg2">
                  <a:lumMod val="1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4" name="Graphic 23">
            <a:extLst>
              <a:ext uri="{FF2B5EF4-FFF2-40B4-BE49-F238E27FC236}">
                <a16:creationId xmlns:a16="http://schemas.microsoft.com/office/drawing/2014/main" id="{1F1BA764-F7A9-289F-F7D0-BCAEDDBEF4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628" y="1540773"/>
            <a:ext cx="10444655" cy="4536227"/>
          </a:xfrm>
          <a:prstGeom prst="rect">
            <a:avLst/>
          </a:prstGeom>
        </p:spPr>
      </p:pic>
      <p:sp>
        <p:nvSpPr>
          <p:cNvPr id="2" name="Title 1">
            <a:extLst>
              <a:ext uri="{FF2B5EF4-FFF2-40B4-BE49-F238E27FC236}">
                <a16:creationId xmlns:a16="http://schemas.microsoft.com/office/drawing/2014/main" id="{0C42B609-96E4-ED07-DCCB-053022B79C37}"/>
              </a:ext>
            </a:extLst>
          </p:cNvPr>
          <p:cNvSpPr>
            <a:spLocks noGrp="1"/>
          </p:cNvSpPr>
          <p:nvPr>
            <p:ph type="title"/>
          </p:nvPr>
        </p:nvSpPr>
        <p:spPr/>
        <p:txBody>
          <a:bodyPr/>
          <a:lstStyle/>
          <a:p>
            <a:r>
              <a:rPr lang="en-AU"/>
              <a:t>Benefits of the Black Swan refurbishment</a:t>
            </a:r>
          </a:p>
        </p:txBody>
      </p:sp>
      <p:sp>
        <p:nvSpPr>
          <p:cNvPr id="3" name="Text Placeholder 2">
            <a:extLst>
              <a:ext uri="{FF2B5EF4-FFF2-40B4-BE49-F238E27FC236}">
                <a16:creationId xmlns:a16="http://schemas.microsoft.com/office/drawing/2014/main" id="{2539D90C-2F46-6E32-C021-2E841DAB3CE1}"/>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Faster, cheaper &amp; lower risk</a:t>
            </a:r>
          </a:p>
        </p:txBody>
      </p:sp>
      <p:sp>
        <p:nvSpPr>
          <p:cNvPr id="55" name="Rectangle 54">
            <a:extLst>
              <a:ext uri="{FF2B5EF4-FFF2-40B4-BE49-F238E27FC236}">
                <a16:creationId xmlns:a16="http://schemas.microsoft.com/office/drawing/2014/main" id="{B746D665-3BD5-22EE-1494-95CCBA38F235}"/>
              </a:ext>
            </a:extLst>
          </p:cNvPr>
          <p:cNvSpPr/>
          <p:nvPr/>
        </p:nvSpPr>
        <p:spPr>
          <a:xfrm>
            <a:off x="1464480" y="1704519"/>
            <a:ext cx="3369950" cy="5095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AU" sz="2000" b="1">
                <a:solidFill>
                  <a:schemeClr val="bg1"/>
                </a:solidFill>
                <a:ea typeface="Nirmala UI"/>
                <a:cs typeface="Nirmala UI"/>
              </a:rPr>
              <a:t>Refurbishment</a:t>
            </a:r>
            <a:r>
              <a:rPr lang="en-AU" sz="2000" b="1" baseline="30000">
                <a:solidFill>
                  <a:schemeClr val="bg1"/>
                </a:solidFill>
                <a:latin typeface="+mj-lt"/>
                <a:ea typeface="Nirmala UI"/>
                <a:cs typeface="Nirmala UI"/>
              </a:rPr>
              <a:t>1</a:t>
            </a:r>
            <a:endParaRPr lang="en-AU" sz="2000" b="1">
              <a:solidFill>
                <a:schemeClr val="bg1"/>
              </a:solidFill>
              <a:ea typeface="Nirmala UI"/>
              <a:cs typeface="Nirmala UI"/>
            </a:endParaRPr>
          </a:p>
        </p:txBody>
      </p:sp>
      <p:sp>
        <p:nvSpPr>
          <p:cNvPr id="57" name="Rectangle 56">
            <a:extLst>
              <a:ext uri="{FF2B5EF4-FFF2-40B4-BE49-F238E27FC236}">
                <a16:creationId xmlns:a16="http://schemas.microsoft.com/office/drawing/2014/main" id="{C5BE3D17-07AE-AAA2-1B38-2FEC931FA89D}"/>
              </a:ext>
            </a:extLst>
          </p:cNvPr>
          <p:cNvSpPr/>
          <p:nvPr/>
        </p:nvSpPr>
        <p:spPr>
          <a:xfrm>
            <a:off x="7553413" y="1704519"/>
            <a:ext cx="3369950" cy="50956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AU" sz="2000" b="1">
                <a:solidFill>
                  <a:schemeClr val="tx1"/>
                </a:solidFill>
                <a:ea typeface="Nirmala UI"/>
                <a:cs typeface="Nirmala UI"/>
              </a:rPr>
              <a:t>New Build</a:t>
            </a:r>
            <a:r>
              <a:rPr lang="en-AU" b="1" baseline="30000">
                <a:solidFill>
                  <a:schemeClr val="tx1"/>
                </a:solidFill>
                <a:latin typeface="+mj-lt"/>
                <a:ea typeface="Nirmala UI"/>
                <a:cs typeface="Nirmala UI"/>
              </a:rPr>
              <a:t>2</a:t>
            </a:r>
            <a:endParaRPr lang="en-AU" b="1">
              <a:solidFill>
                <a:schemeClr val="tx1"/>
              </a:solidFill>
              <a:ea typeface="Nirmala UI"/>
              <a:cs typeface="Nirmala UI"/>
            </a:endParaRPr>
          </a:p>
        </p:txBody>
      </p:sp>
      <p:sp>
        <p:nvSpPr>
          <p:cNvPr id="59" name="TextBox 58">
            <a:extLst>
              <a:ext uri="{FF2B5EF4-FFF2-40B4-BE49-F238E27FC236}">
                <a16:creationId xmlns:a16="http://schemas.microsoft.com/office/drawing/2014/main" id="{6182E004-9B2A-C449-728A-9A174890305A}"/>
              </a:ext>
            </a:extLst>
          </p:cNvPr>
          <p:cNvSpPr txBox="1"/>
          <p:nvPr/>
        </p:nvSpPr>
        <p:spPr>
          <a:xfrm>
            <a:off x="1464480" y="2595002"/>
            <a:ext cx="3369950" cy="369332"/>
          </a:xfrm>
          <a:prstGeom prst="rect">
            <a:avLst/>
          </a:prstGeom>
          <a:noFill/>
        </p:spPr>
        <p:txBody>
          <a:bodyPr wrap="square">
            <a:spAutoFit/>
          </a:bodyPr>
          <a:lstStyle/>
          <a:p>
            <a:pPr algn="ctr"/>
            <a:r>
              <a:rPr lang="en-AU" sz="1800" b="1" baseline="0">
                <a:solidFill>
                  <a:schemeClr val="tx1"/>
                </a:solidFill>
                <a:latin typeface="+mj-lt"/>
                <a:ea typeface="Nirmala UI"/>
                <a:cs typeface="Nirmala UI"/>
              </a:rPr>
              <a:t>~$100M</a:t>
            </a:r>
            <a:endParaRPr lang="en-AU" sz="1800" b="1" baseline="30000">
              <a:solidFill>
                <a:schemeClr val="tx1"/>
              </a:solidFill>
              <a:latin typeface="+mj-lt"/>
              <a:ea typeface="Nirmala UI"/>
              <a:cs typeface="Nirmala UI"/>
            </a:endParaRPr>
          </a:p>
        </p:txBody>
      </p:sp>
      <p:sp>
        <p:nvSpPr>
          <p:cNvPr id="60" name="TextBox 59">
            <a:extLst>
              <a:ext uri="{FF2B5EF4-FFF2-40B4-BE49-F238E27FC236}">
                <a16:creationId xmlns:a16="http://schemas.microsoft.com/office/drawing/2014/main" id="{AF28822E-5C08-1845-0702-EF6497EAFEA4}"/>
              </a:ext>
            </a:extLst>
          </p:cNvPr>
          <p:cNvSpPr txBox="1"/>
          <p:nvPr/>
        </p:nvSpPr>
        <p:spPr>
          <a:xfrm>
            <a:off x="7530799" y="2596148"/>
            <a:ext cx="3369950" cy="369332"/>
          </a:xfrm>
          <a:prstGeom prst="rect">
            <a:avLst/>
          </a:prstGeom>
          <a:noFill/>
        </p:spPr>
        <p:txBody>
          <a:bodyPr wrap="square">
            <a:spAutoFit/>
          </a:bodyPr>
          <a:lstStyle/>
          <a:p>
            <a:pPr algn="ctr"/>
            <a:r>
              <a:rPr lang="en-AU">
                <a:latin typeface="+mj-lt"/>
                <a:ea typeface="Nirmala UI"/>
                <a:cs typeface="Nirmala UI"/>
              </a:rPr>
              <a:t>&gt;</a:t>
            </a:r>
            <a:r>
              <a:rPr lang="en-AU" sz="1800" baseline="0">
                <a:solidFill>
                  <a:schemeClr val="tx1"/>
                </a:solidFill>
                <a:latin typeface="+mj-lt"/>
                <a:ea typeface="Nirmala UI"/>
                <a:cs typeface="Nirmala UI"/>
              </a:rPr>
              <a:t>$200M</a:t>
            </a:r>
            <a:endParaRPr lang="en-AU" sz="1800" strike="sngStrike" baseline="0">
              <a:latin typeface="+mj-lt"/>
              <a:ea typeface="Nirmala UI"/>
              <a:cs typeface="Nirmala UI"/>
            </a:endParaRPr>
          </a:p>
        </p:txBody>
      </p:sp>
      <p:sp>
        <p:nvSpPr>
          <p:cNvPr id="61" name="TextBox 60">
            <a:extLst>
              <a:ext uri="{FF2B5EF4-FFF2-40B4-BE49-F238E27FC236}">
                <a16:creationId xmlns:a16="http://schemas.microsoft.com/office/drawing/2014/main" id="{136C79A5-B503-2FF4-3BB3-82D0EA0638DF}"/>
              </a:ext>
            </a:extLst>
          </p:cNvPr>
          <p:cNvSpPr txBox="1"/>
          <p:nvPr/>
        </p:nvSpPr>
        <p:spPr>
          <a:xfrm>
            <a:off x="1464480" y="3423396"/>
            <a:ext cx="3369950" cy="369332"/>
          </a:xfrm>
          <a:prstGeom prst="rect">
            <a:avLst/>
          </a:prstGeom>
          <a:noFill/>
        </p:spPr>
        <p:txBody>
          <a:bodyPr wrap="square">
            <a:spAutoFit/>
          </a:bodyPr>
          <a:lstStyle/>
          <a:p>
            <a:pPr algn="ctr"/>
            <a:r>
              <a:rPr lang="en-AU" sz="1800" b="1" baseline="0">
                <a:solidFill>
                  <a:schemeClr val="tx1"/>
                </a:solidFill>
                <a:latin typeface="+mj-lt"/>
                <a:ea typeface="Nirmala UI"/>
                <a:cs typeface="Nirmala UI"/>
              </a:rPr>
              <a:t>12 months</a:t>
            </a:r>
            <a:endParaRPr lang="en-AU" sz="1800" b="1" baseline="30000">
              <a:solidFill>
                <a:schemeClr val="tx1"/>
              </a:solidFill>
              <a:latin typeface="+mj-lt"/>
              <a:ea typeface="Nirmala UI"/>
              <a:cs typeface="Nirmala UI"/>
            </a:endParaRPr>
          </a:p>
        </p:txBody>
      </p:sp>
      <p:sp>
        <p:nvSpPr>
          <p:cNvPr id="62" name="TextBox 61">
            <a:extLst>
              <a:ext uri="{FF2B5EF4-FFF2-40B4-BE49-F238E27FC236}">
                <a16:creationId xmlns:a16="http://schemas.microsoft.com/office/drawing/2014/main" id="{0383A1D9-8D14-FFEA-4A73-4ED558D855F4}"/>
              </a:ext>
            </a:extLst>
          </p:cNvPr>
          <p:cNvSpPr txBox="1"/>
          <p:nvPr/>
        </p:nvSpPr>
        <p:spPr>
          <a:xfrm>
            <a:off x="7553413" y="3423396"/>
            <a:ext cx="3369950" cy="369332"/>
          </a:xfrm>
          <a:prstGeom prst="rect">
            <a:avLst/>
          </a:prstGeom>
          <a:noFill/>
        </p:spPr>
        <p:txBody>
          <a:bodyPr wrap="square">
            <a:spAutoFit/>
          </a:bodyPr>
          <a:lstStyle/>
          <a:p>
            <a:pPr algn="ctr"/>
            <a:r>
              <a:rPr lang="en-AU" sz="1800" baseline="0">
                <a:solidFill>
                  <a:schemeClr val="tx1"/>
                </a:solidFill>
                <a:latin typeface="+mj-lt"/>
                <a:ea typeface="Nirmala UI"/>
                <a:cs typeface="Nirmala UI"/>
              </a:rPr>
              <a:t>18 – 24 months</a:t>
            </a:r>
            <a:endParaRPr lang="en-AU" sz="1800" baseline="0">
              <a:latin typeface="+mj-lt"/>
              <a:ea typeface="Nirmala UI"/>
              <a:cs typeface="Nirmala UI"/>
            </a:endParaRPr>
          </a:p>
        </p:txBody>
      </p:sp>
      <p:sp>
        <p:nvSpPr>
          <p:cNvPr id="63" name="TextBox 62">
            <a:extLst>
              <a:ext uri="{FF2B5EF4-FFF2-40B4-BE49-F238E27FC236}">
                <a16:creationId xmlns:a16="http://schemas.microsoft.com/office/drawing/2014/main" id="{59E2F05D-C319-E5A1-9FBB-35EC1F2C6ADB}"/>
              </a:ext>
            </a:extLst>
          </p:cNvPr>
          <p:cNvSpPr txBox="1"/>
          <p:nvPr/>
        </p:nvSpPr>
        <p:spPr>
          <a:xfrm>
            <a:off x="1464480" y="4275265"/>
            <a:ext cx="3369950" cy="369332"/>
          </a:xfrm>
          <a:prstGeom prst="rect">
            <a:avLst/>
          </a:prstGeom>
          <a:noFill/>
        </p:spPr>
        <p:txBody>
          <a:bodyPr wrap="square">
            <a:spAutoFit/>
          </a:bodyPr>
          <a:lstStyle/>
          <a:p>
            <a:pPr algn="ctr"/>
            <a:r>
              <a:rPr lang="en-AU" sz="1800" b="1" baseline="0">
                <a:solidFill>
                  <a:schemeClr val="tx1"/>
                </a:solidFill>
                <a:latin typeface="+mj-lt"/>
                <a:ea typeface="Nirmala UI"/>
                <a:cs typeface="Nirmala UI"/>
              </a:rPr>
              <a:t>Major approvals in place</a:t>
            </a:r>
          </a:p>
        </p:txBody>
      </p:sp>
      <p:sp>
        <p:nvSpPr>
          <p:cNvPr id="64" name="TextBox 63">
            <a:extLst>
              <a:ext uri="{FF2B5EF4-FFF2-40B4-BE49-F238E27FC236}">
                <a16:creationId xmlns:a16="http://schemas.microsoft.com/office/drawing/2014/main" id="{C54EB3E9-CF2B-8587-AA70-1D13BCF57EAB}"/>
              </a:ext>
            </a:extLst>
          </p:cNvPr>
          <p:cNvSpPr txBox="1"/>
          <p:nvPr/>
        </p:nvSpPr>
        <p:spPr>
          <a:xfrm>
            <a:off x="7553413" y="4275265"/>
            <a:ext cx="3369950" cy="369332"/>
          </a:xfrm>
          <a:prstGeom prst="rect">
            <a:avLst/>
          </a:prstGeom>
          <a:noFill/>
        </p:spPr>
        <p:txBody>
          <a:bodyPr wrap="square">
            <a:spAutoFit/>
          </a:bodyPr>
          <a:lstStyle/>
          <a:p>
            <a:pPr algn="ctr"/>
            <a:r>
              <a:rPr lang="en-AU" sz="1800" baseline="0">
                <a:solidFill>
                  <a:schemeClr val="tx1"/>
                </a:solidFill>
                <a:latin typeface="+mj-lt"/>
                <a:ea typeface="Nirmala UI"/>
                <a:cs typeface="Nirmala UI"/>
              </a:rPr>
              <a:t>New permitting required</a:t>
            </a:r>
          </a:p>
        </p:txBody>
      </p:sp>
      <p:sp>
        <p:nvSpPr>
          <p:cNvPr id="65" name="TextBox 64">
            <a:extLst>
              <a:ext uri="{FF2B5EF4-FFF2-40B4-BE49-F238E27FC236}">
                <a16:creationId xmlns:a16="http://schemas.microsoft.com/office/drawing/2014/main" id="{795B57C1-D869-934D-CD6D-846D165565A0}"/>
              </a:ext>
            </a:extLst>
          </p:cNvPr>
          <p:cNvSpPr txBox="1"/>
          <p:nvPr/>
        </p:nvSpPr>
        <p:spPr>
          <a:xfrm>
            <a:off x="1094234" y="5086561"/>
            <a:ext cx="4110443" cy="369332"/>
          </a:xfrm>
          <a:prstGeom prst="rect">
            <a:avLst/>
          </a:prstGeom>
          <a:noFill/>
        </p:spPr>
        <p:txBody>
          <a:bodyPr wrap="square">
            <a:spAutoFit/>
          </a:bodyPr>
          <a:lstStyle/>
          <a:p>
            <a:pPr algn="ctr"/>
            <a:r>
              <a:rPr lang="en-AU" sz="1800" b="1" baseline="0">
                <a:solidFill>
                  <a:schemeClr val="tx1"/>
                </a:solidFill>
                <a:latin typeface="+mj-lt"/>
                <a:ea typeface="Nirmala UI"/>
                <a:cs typeface="Nirmala UI"/>
              </a:rPr>
              <a:t>Reduced environmental footprint</a:t>
            </a:r>
          </a:p>
        </p:txBody>
      </p:sp>
      <p:sp>
        <p:nvSpPr>
          <p:cNvPr id="66" name="TextBox 65">
            <a:extLst>
              <a:ext uri="{FF2B5EF4-FFF2-40B4-BE49-F238E27FC236}">
                <a16:creationId xmlns:a16="http://schemas.microsoft.com/office/drawing/2014/main" id="{751C7415-AC13-9259-9A8F-F50CE8BB60E9}"/>
              </a:ext>
            </a:extLst>
          </p:cNvPr>
          <p:cNvSpPr txBox="1"/>
          <p:nvPr/>
        </p:nvSpPr>
        <p:spPr>
          <a:xfrm>
            <a:off x="7553413" y="5086561"/>
            <a:ext cx="3369950" cy="369332"/>
          </a:xfrm>
          <a:prstGeom prst="rect">
            <a:avLst/>
          </a:prstGeom>
          <a:noFill/>
        </p:spPr>
        <p:txBody>
          <a:bodyPr wrap="square">
            <a:spAutoFit/>
          </a:bodyPr>
          <a:lstStyle/>
          <a:p>
            <a:pPr algn="ctr"/>
            <a:r>
              <a:rPr lang="en-AU" sz="1800" baseline="0">
                <a:solidFill>
                  <a:schemeClr val="tx1"/>
                </a:solidFill>
                <a:latin typeface="+mj-lt"/>
                <a:ea typeface="Nirmala UI"/>
                <a:cs typeface="Nirmala UI"/>
              </a:rPr>
              <a:t>Higher future impact</a:t>
            </a:r>
          </a:p>
        </p:txBody>
      </p:sp>
      <p:sp>
        <p:nvSpPr>
          <p:cNvPr id="68" name="TextBox 67">
            <a:extLst>
              <a:ext uri="{FF2B5EF4-FFF2-40B4-BE49-F238E27FC236}">
                <a16:creationId xmlns:a16="http://schemas.microsoft.com/office/drawing/2014/main" id="{7B6FBE72-D348-425D-12E8-AB2782C95FAE}"/>
              </a:ext>
            </a:extLst>
          </p:cNvPr>
          <p:cNvSpPr txBox="1"/>
          <p:nvPr/>
        </p:nvSpPr>
        <p:spPr>
          <a:xfrm>
            <a:off x="5531172" y="2867554"/>
            <a:ext cx="1365567" cy="307777"/>
          </a:xfrm>
          <a:prstGeom prst="rect">
            <a:avLst/>
          </a:prstGeom>
          <a:noFill/>
        </p:spPr>
        <p:txBody>
          <a:bodyPr wrap="square">
            <a:spAutoFit/>
          </a:bodyPr>
          <a:lstStyle/>
          <a:p>
            <a:pPr algn="ctr"/>
            <a:r>
              <a:rPr lang="en-AU" sz="1400">
                <a:ea typeface="Nirmala UI"/>
                <a:cs typeface="Nirmala UI"/>
              </a:rPr>
              <a:t>Cost</a:t>
            </a:r>
          </a:p>
        </p:txBody>
      </p:sp>
      <p:sp>
        <p:nvSpPr>
          <p:cNvPr id="69" name="TextBox 68">
            <a:extLst>
              <a:ext uri="{FF2B5EF4-FFF2-40B4-BE49-F238E27FC236}">
                <a16:creationId xmlns:a16="http://schemas.microsoft.com/office/drawing/2014/main" id="{A76E7B42-7307-11FF-62E9-848FAF5D82E1}"/>
              </a:ext>
            </a:extLst>
          </p:cNvPr>
          <p:cNvSpPr txBox="1"/>
          <p:nvPr/>
        </p:nvSpPr>
        <p:spPr>
          <a:xfrm>
            <a:off x="5531172" y="3716700"/>
            <a:ext cx="1365567" cy="307777"/>
          </a:xfrm>
          <a:prstGeom prst="rect">
            <a:avLst/>
          </a:prstGeom>
          <a:noFill/>
        </p:spPr>
        <p:txBody>
          <a:bodyPr wrap="square">
            <a:spAutoFit/>
          </a:bodyPr>
          <a:lstStyle/>
          <a:p>
            <a:pPr algn="ctr"/>
            <a:r>
              <a:rPr lang="en-AU" sz="1400">
                <a:ea typeface="Nirmala UI"/>
                <a:cs typeface="Nirmala UI"/>
              </a:rPr>
              <a:t>Timeline</a:t>
            </a:r>
          </a:p>
        </p:txBody>
      </p:sp>
      <p:sp>
        <p:nvSpPr>
          <p:cNvPr id="70" name="TextBox 69">
            <a:extLst>
              <a:ext uri="{FF2B5EF4-FFF2-40B4-BE49-F238E27FC236}">
                <a16:creationId xmlns:a16="http://schemas.microsoft.com/office/drawing/2014/main" id="{7AFA7D38-1081-AEEA-D92B-19E842C93EF1}"/>
              </a:ext>
            </a:extLst>
          </p:cNvPr>
          <p:cNvSpPr txBox="1"/>
          <p:nvPr/>
        </p:nvSpPr>
        <p:spPr>
          <a:xfrm>
            <a:off x="5591738" y="4538902"/>
            <a:ext cx="1244434" cy="307777"/>
          </a:xfrm>
          <a:prstGeom prst="rect">
            <a:avLst/>
          </a:prstGeom>
          <a:noFill/>
        </p:spPr>
        <p:txBody>
          <a:bodyPr wrap="square">
            <a:spAutoFit/>
          </a:bodyPr>
          <a:lstStyle/>
          <a:p>
            <a:pPr algn="ctr"/>
            <a:r>
              <a:rPr lang="en-US" sz="1400">
                <a:ea typeface="Nirmala UI"/>
                <a:cs typeface="Nirmala UI"/>
              </a:rPr>
              <a:t>Approvals </a:t>
            </a:r>
          </a:p>
        </p:txBody>
      </p:sp>
      <p:sp>
        <p:nvSpPr>
          <p:cNvPr id="71" name="TextBox 70">
            <a:extLst>
              <a:ext uri="{FF2B5EF4-FFF2-40B4-BE49-F238E27FC236}">
                <a16:creationId xmlns:a16="http://schemas.microsoft.com/office/drawing/2014/main" id="{D7985D07-21D7-9F7C-ED97-541EEDE21F34}"/>
              </a:ext>
            </a:extLst>
          </p:cNvPr>
          <p:cNvSpPr txBox="1"/>
          <p:nvPr/>
        </p:nvSpPr>
        <p:spPr>
          <a:xfrm>
            <a:off x="5531172" y="5209801"/>
            <a:ext cx="1365567" cy="307777"/>
          </a:xfrm>
          <a:prstGeom prst="rect">
            <a:avLst/>
          </a:prstGeom>
          <a:noFill/>
        </p:spPr>
        <p:txBody>
          <a:bodyPr wrap="square">
            <a:spAutoFit/>
          </a:bodyPr>
          <a:lstStyle/>
          <a:p>
            <a:pPr algn="ctr"/>
            <a:r>
              <a:rPr lang="en-US" sz="1400">
                <a:ea typeface="Nirmala UI"/>
                <a:cs typeface="Nirmala UI"/>
              </a:rPr>
              <a:t>Sustainability</a:t>
            </a:r>
          </a:p>
        </p:txBody>
      </p:sp>
      <p:cxnSp>
        <p:nvCxnSpPr>
          <p:cNvPr id="10" name="Straight Connector 9">
            <a:extLst>
              <a:ext uri="{FF2B5EF4-FFF2-40B4-BE49-F238E27FC236}">
                <a16:creationId xmlns:a16="http://schemas.microsoft.com/office/drawing/2014/main" id="{9D48EF1F-C3C1-E119-4D34-5A4D1B1FD6E1}"/>
              </a:ext>
            </a:extLst>
          </p:cNvPr>
          <p:cNvCxnSpPr>
            <a:cxnSpLocks/>
          </p:cNvCxnSpPr>
          <p:nvPr/>
        </p:nvCxnSpPr>
        <p:spPr>
          <a:xfrm flipH="1">
            <a:off x="5428363" y="3198953"/>
            <a:ext cx="157118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F006038-ABCB-9DEF-A6A4-26086C6F2F26}"/>
              </a:ext>
            </a:extLst>
          </p:cNvPr>
          <p:cNvCxnSpPr>
            <a:cxnSpLocks/>
          </p:cNvCxnSpPr>
          <p:nvPr/>
        </p:nvCxnSpPr>
        <p:spPr>
          <a:xfrm flipH="1">
            <a:off x="5428363" y="4041791"/>
            <a:ext cx="157118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B158C673-1385-0370-8230-82CD27DEA104}"/>
              </a:ext>
            </a:extLst>
          </p:cNvPr>
          <p:cNvCxnSpPr>
            <a:cxnSpLocks/>
          </p:cNvCxnSpPr>
          <p:nvPr/>
        </p:nvCxnSpPr>
        <p:spPr>
          <a:xfrm flipH="1">
            <a:off x="5428363" y="4884630"/>
            <a:ext cx="157118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B0884E6D-F33A-5409-0485-FFB610200795}"/>
              </a:ext>
            </a:extLst>
          </p:cNvPr>
          <p:cNvCxnSpPr>
            <a:cxnSpLocks/>
          </p:cNvCxnSpPr>
          <p:nvPr/>
        </p:nvCxnSpPr>
        <p:spPr>
          <a:xfrm flipH="1">
            <a:off x="1094234" y="3198953"/>
            <a:ext cx="4225252"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BE4885C9-29CE-2E08-AE18-B3EE60DAB494}"/>
              </a:ext>
            </a:extLst>
          </p:cNvPr>
          <p:cNvCxnSpPr>
            <a:cxnSpLocks/>
          </p:cNvCxnSpPr>
          <p:nvPr/>
        </p:nvCxnSpPr>
        <p:spPr>
          <a:xfrm flipH="1">
            <a:off x="1094234" y="4041791"/>
            <a:ext cx="4225252"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E7555E7-C72A-B6A9-004C-60A3AB3B5AC7}"/>
              </a:ext>
            </a:extLst>
          </p:cNvPr>
          <p:cNvCxnSpPr>
            <a:cxnSpLocks/>
          </p:cNvCxnSpPr>
          <p:nvPr/>
        </p:nvCxnSpPr>
        <p:spPr>
          <a:xfrm flipH="1">
            <a:off x="1094234" y="4884630"/>
            <a:ext cx="4225252" cy="0"/>
          </a:xfrm>
          <a:prstGeom prst="line">
            <a:avLst/>
          </a:prstGeom>
          <a:ln>
            <a:solidFill>
              <a:schemeClr val="accent5"/>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19E90CE9-EC5C-B1E1-7569-47F285B96ECF}"/>
              </a:ext>
            </a:extLst>
          </p:cNvPr>
          <p:cNvCxnSpPr>
            <a:cxnSpLocks/>
          </p:cNvCxnSpPr>
          <p:nvPr/>
        </p:nvCxnSpPr>
        <p:spPr>
          <a:xfrm flipH="1">
            <a:off x="7103148" y="3198953"/>
            <a:ext cx="4225252" cy="0"/>
          </a:xfrm>
          <a:prstGeom prst="line">
            <a:avLst/>
          </a:prstGeom>
          <a:ln>
            <a:solidFill>
              <a:srgbClr val="C1C1C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B7E6C242-5036-C357-5E6E-972CBEF64D63}"/>
              </a:ext>
            </a:extLst>
          </p:cNvPr>
          <p:cNvCxnSpPr>
            <a:cxnSpLocks/>
          </p:cNvCxnSpPr>
          <p:nvPr/>
        </p:nvCxnSpPr>
        <p:spPr>
          <a:xfrm flipH="1">
            <a:off x="7103148" y="4041791"/>
            <a:ext cx="4225252" cy="0"/>
          </a:xfrm>
          <a:prstGeom prst="line">
            <a:avLst/>
          </a:prstGeom>
          <a:ln>
            <a:solidFill>
              <a:srgbClr val="C1C1C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D4BEDA56-3F0D-2E2B-6ADD-CB8153E98D8E}"/>
              </a:ext>
            </a:extLst>
          </p:cNvPr>
          <p:cNvCxnSpPr>
            <a:cxnSpLocks/>
          </p:cNvCxnSpPr>
          <p:nvPr/>
        </p:nvCxnSpPr>
        <p:spPr>
          <a:xfrm flipH="1">
            <a:off x="7103148" y="4884630"/>
            <a:ext cx="4225252" cy="0"/>
          </a:xfrm>
          <a:prstGeom prst="line">
            <a:avLst/>
          </a:prstGeom>
          <a:ln>
            <a:solidFill>
              <a:srgbClr val="C1C1C1"/>
            </a:solidFill>
          </a:ln>
        </p:spPr>
        <p:style>
          <a:lnRef idx="2">
            <a:schemeClr val="accent1"/>
          </a:lnRef>
          <a:fillRef idx="0">
            <a:schemeClr val="accent1"/>
          </a:fillRef>
          <a:effectRef idx="1">
            <a:schemeClr val="accent1"/>
          </a:effectRef>
          <a:fontRef idx="minor">
            <a:schemeClr val="tx1"/>
          </a:fontRef>
        </p:style>
      </p:cxnSp>
      <p:pic>
        <p:nvPicPr>
          <p:cNvPr id="39" name="Graphic 38" descr="Leaf outline">
            <a:extLst>
              <a:ext uri="{FF2B5EF4-FFF2-40B4-BE49-F238E27FC236}">
                <a16:creationId xmlns:a16="http://schemas.microsoft.com/office/drawing/2014/main" id="{2AFF7200-8C41-191E-93E0-6A3B09387A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97459" y="4873081"/>
            <a:ext cx="432993" cy="432993"/>
          </a:xfrm>
          <a:prstGeom prst="rect">
            <a:avLst/>
          </a:prstGeom>
        </p:spPr>
      </p:pic>
      <p:pic>
        <p:nvPicPr>
          <p:cNvPr id="41" name="Graphic 40" descr="Inbox Check outline">
            <a:extLst>
              <a:ext uri="{FF2B5EF4-FFF2-40B4-BE49-F238E27FC236}">
                <a16:creationId xmlns:a16="http://schemas.microsoft.com/office/drawing/2014/main" id="{6201A8B0-8599-88D1-C14F-CC4DDFF20DB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97459" y="4108415"/>
            <a:ext cx="432993" cy="432993"/>
          </a:xfrm>
          <a:prstGeom prst="rect">
            <a:avLst/>
          </a:prstGeom>
        </p:spPr>
      </p:pic>
      <p:pic>
        <p:nvPicPr>
          <p:cNvPr id="43" name="Graphic 42" descr="Monthly calendar outline">
            <a:extLst>
              <a:ext uri="{FF2B5EF4-FFF2-40B4-BE49-F238E27FC236}">
                <a16:creationId xmlns:a16="http://schemas.microsoft.com/office/drawing/2014/main" id="{3B73F822-158F-669A-4E0A-514BBCA8EF4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97459" y="3289429"/>
            <a:ext cx="432993" cy="432993"/>
          </a:xfrm>
          <a:prstGeom prst="rect">
            <a:avLst/>
          </a:prstGeom>
        </p:spPr>
      </p:pic>
      <p:pic>
        <p:nvPicPr>
          <p:cNvPr id="45" name="Graphic 44" descr="Flying Money outline">
            <a:extLst>
              <a:ext uri="{FF2B5EF4-FFF2-40B4-BE49-F238E27FC236}">
                <a16:creationId xmlns:a16="http://schemas.microsoft.com/office/drawing/2014/main" id="{ED424A74-044B-FC9F-F3A6-FA07B09FE0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97459" y="2444790"/>
            <a:ext cx="432993" cy="432993"/>
          </a:xfrm>
          <a:prstGeom prst="rect">
            <a:avLst/>
          </a:prstGeom>
        </p:spPr>
      </p:pic>
      <p:sp>
        <p:nvSpPr>
          <p:cNvPr id="4" name="TextBox 3">
            <a:extLst>
              <a:ext uri="{FF2B5EF4-FFF2-40B4-BE49-F238E27FC236}">
                <a16:creationId xmlns:a16="http://schemas.microsoft.com/office/drawing/2014/main" id="{33B756C5-3283-BA91-D86C-842B70C3068E}"/>
              </a:ext>
            </a:extLst>
          </p:cNvPr>
          <p:cNvSpPr txBox="1"/>
          <p:nvPr/>
        </p:nvSpPr>
        <p:spPr>
          <a:xfrm>
            <a:off x="560069" y="6509374"/>
            <a:ext cx="7945755" cy="338554"/>
          </a:xfrm>
          <a:prstGeom prst="rect">
            <a:avLst/>
          </a:prstGeom>
          <a:noFill/>
        </p:spPr>
        <p:txBody>
          <a:bodyPr wrap="square">
            <a:spAutoFit/>
          </a:bodyPr>
          <a:lstStyle/>
          <a:p>
            <a:r>
              <a:rPr lang="en-US" sz="800">
                <a:solidFill>
                  <a:schemeClr val="bg1"/>
                </a:solidFill>
              </a:rPr>
              <a:t>1. As released to the ASX on 17 February 2026 “Studies Support Standalone Gold Development”  </a:t>
            </a:r>
          </a:p>
          <a:p>
            <a:r>
              <a:rPr lang="en-US" sz="800">
                <a:solidFill>
                  <a:schemeClr val="bg1"/>
                </a:solidFill>
              </a:rPr>
              <a:t>2.  Based on the Astral Gold </a:t>
            </a:r>
            <a:r>
              <a:rPr lang="en-US" sz="800" err="1">
                <a:solidFill>
                  <a:schemeClr val="bg1"/>
                </a:solidFill>
              </a:rPr>
              <a:t>Mandilla</a:t>
            </a:r>
            <a:r>
              <a:rPr lang="en-US" sz="800">
                <a:solidFill>
                  <a:schemeClr val="bg1"/>
                </a:solidFill>
              </a:rPr>
              <a:t> Gold Project Pre-Feasibility Study released to the ASX on 25 June 2025 </a:t>
            </a:r>
            <a:endParaRPr lang="en-AU" sz="800">
              <a:solidFill>
                <a:schemeClr val="bg1"/>
              </a:solidFill>
            </a:endParaRPr>
          </a:p>
        </p:txBody>
      </p:sp>
      <p:sp>
        <p:nvSpPr>
          <p:cNvPr id="5" name="Slide Number Placeholder 5">
            <a:extLst>
              <a:ext uri="{FF2B5EF4-FFF2-40B4-BE49-F238E27FC236}">
                <a16:creationId xmlns:a16="http://schemas.microsoft.com/office/drawing/2014/main" id="{8A51120E-FC3D-8787-D5D4-86799779D14D}"/>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solidFill>
                  <a:schemeClr val="bg1"/>
                </a:solidFill>
              </a:rPr>
              <a:t>16</a:t>
            </a:fld>
            <a:endParaRPr lang="en-AU">
              <a:solidFill>
                <a:schemeClr val="bg1"/>
              </a:solidFill>
            </a:endParaRPr>
          </a:p>
        </p:txBody>
      </p:sp>
      <p:pic>
        <p:nvPicPr>
          <p:cNvPr id="6" name="Graphic 5">
            <a:extLst>
              <a:ext uri="{FF2B5EF4-FFF2-40B4-BE49-F238E27FC236}">
                <a16:creationId xmlns:a16="http://schemas.microsoft.com/office/drawing/2014/main" id="{7A5CC485-8BEF-D133-6A46-A2E5F989039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0277997" y="6470859"/>
            <a:ext cx="1688179" cy="285326"/>
          </a:xfrm>
          <a:prstGeom prst="rect">
            <a:avLst/>
          </a:prstGeom>
        </p:spPr>
      </p:pic>
    </p:spTree>
    <p:extLst>
      <p:ext uri="{BB962C8B-B14F-4D97-AF65-F5344CB8AC3E}">
        <p14:creationId xmlns:p14="http://schemas.microsoft.com/office/powerpoint/2010/main" val="316540388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782D-DD9D-8ACF-288F-6DE4F502E75F}"/>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A45A5698-0DEC-75B9-9B77-0F4227B51DF4}"/>
              </a:ext>
            </a:extLst>
          </p:cNvPr>
          <p:cNvGrpSpPr/>
          <p:nvPr/>
        </p:nvGrpSpPr>
        <p:grpSpPr>
          <a:xfrm>
            <a:off x="450920" y="1261472"/>
            <a:ext cx="11414674" cy="1056154"/>
            <a:chOff x="450920" y="1247296"/>
            <a:chExt cx="10917085" cy="1056154"/>
          </a:xfrm>
        </p:grpSpPr>
        <p:sp>
          <p:nvSpPr>
            <p:cNvPr id="9" name="Rectangle 8">
              <a:extLst>
                <a:ext uri="{FF2B5EF4-FFF2-40B4-BE49-F238E27FC236}">
                  <a16:creationId xmlns:a16="http://schemas.microsoft.com/office/drawing/2014/main" id="{E1A7C02D-2520-1B60-F4FC-6F6BADA4AFB6}"/>
                </a:ext>
              </a:extLst>
            </p:cNvPr>
            <p:cNvSpPr/>
            <p:nvPr/>
          </p:nvSpPr>
          <p:spPr>
            <a:xfrm>
              <a:off x="450920" y="1247296"/>
              <a:ext cx="2645602" cy="105615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86D6FAB0-0BEE-5876-6625-CF7C5BB9DBBD}"/>
                </a:ext>
              </a:extLst>
            </p:cNvPr>
            <p:cNvSpPr/>
            <p:nvPr/>
          </p:nvSpPr>
          <p:spPr>
            <a:xfrm>
              <a:off x="3208081" y="1247296"/>
              <a:ext cx="2645602" cy="1056154"/>
            </a:xfrm>
            <a:prstGeom prst="rect">
              <a:avLst/>
            </a:prstGeom>
            <a:solidFill>
              <a:srgbClr val="E054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F5674F5C-8257-CB1D-8A9E-96484DE43C20}"/>
                </a:ext>
              </a:extLst>
            </p:cNvPr>
            <p:cNvSpPr/>
            <p:nvPr/>
          </p:nvSpPr>
          <p:spPr>
            <a:xfrm>
              <a:off x="5965242" y="1247296"/>
              <a:ext cx="2645602" cy="1056154"/>
            </a:xfrm>
            <a:prstGeom prst="rect">
              <a:avLst/>
            </a:prstGeom>
            <a:solidFill>
              <a:srgbClr val="D449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F3836C58-F2D7-7A57-9F43-C9CE910C678F}"/>
                </a:ext>
              </a:extLst>
            </p:cNvPr>
            <p:cNvSpPr/>
            <p:nvPr/>
          </p:nvSpPr>
          <p:spPr>
            <a:xfrm>
              <a:off x="8722403" y="1247296"/>
              <a:ext cx="2645602" cy="1056154"/>
            </a:xfrm>
            <a:prstGeom prst="rect">
              <a:avLst/>
            </a:prstGeom>
            <a:solidFill>
              <a:srgbClr val="B730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5" name="Title 4">
            <a:extLst>
              <a:ext uri="{FF2B5EF4-FFF2-40B4-BE49-F238E27FC236}">
                <a16:creationId xmlns:a16="http://schemas.microsoft.com/office/drawing/2014/main" id="{758F025F-5C0A-D740-6CDB-1546EEDF8EF8}"/>
              </a:ext>
            </a:extLst>
          </p:cNvPr>
          <p:cNvSpPr>
            <a:spLocks noGrp="1"/>
          </p:cNvSpPr>
          <p:nvPr>
            <p:ph type="title"/>
          </p:nvPr>
        </p:nvSpPr>
        <p:spPr/>
        <p:txBody>
          <a:bodyPr/>
          <a:lstStyle/>
          <a:p>
            <a:r>
              <a:rPr lang="en-AU"/>
              <a:t>Study Outcomes - Robust economic outcomes</a:t>
            </a:r>
          </a:p>
        </p:txBody>
      </p:sp>
      <p:sp>
        <p:nvSpPr>
          <p:cNvPr id="10" name="Slide Number Placeholder 5">
            <a:extLst>
              <a:ext uri="{FF2B5EF4-FFF2-40B4-BE49-F238E27FC236}">
                <a16:creationId xmlns:a16="http://schemas.microsoft.com/office/drawing/2014/main" id="{19CBC399-954E-F085-4973-0CEAFCA01503}"/>
              </a:ext>
            </a:extLst>
          </p:cNvPr>
          <p:cNvSpPr>
            <a:spLocks noGrp="1"/>
          </p:cNvSpPr>
          <p:nvPr>
            <p:ph type="sldNum" sz="quarter" idx="12"/>
          </p:nvPr>
        </p:nvSpPr>
        <p:spPr/>
        <p:txBody>
          <a:bodyPr/>
          <a:lstStyle/>
          <a:p>
            <a:fld id="{55F9E035-6E99-4E5E-8692-F860D1F22345}" type="slidenum">
              <a:rPr lang="en-AU" smtClean="0"/>
              <a:t>17</a:t>
            </a:fld>
            <a:endParaRPr lang="en-AU"/>
          </a:p>
        </p:txBody>
      </p:sp>
      <p:sp>
        <p:nvSpPr>
          <p:cNvPr id="8" name="Text Placeholder 2">
            <a:extLst>
              <a:ext uri="{FF2B5EF4-FFF2-40B4-BE49-F238E27FC236}">
                <a16:creationId xmlns:a16="http://schemas.microsoft.com/office/drawing/2014/main" id="{B8B4B2B7-E7B4-1F68-D8FA-AC0EA9206BDE}"/>
              </a:ext>
            </a:extLst>
          </p:cNvPr>
          <p:cNvSpPr txBox="1">
            <a:spLocks/>
          </p:cNvSpPr>
          <p:nvPr/>
        </p:nvSpPr>
        <p:spPr>
          <a:xfrm>
            <a:off x="361395" y="799806"/>
            <a:ext cx="11704398" cy="2815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Strong cash generation and financial metrics</a:t>
            </a:r>
            <a:endParaRPr lang="en-US" sz="1800" b="1" baseline="30000">
              <a:solidFill>
                <a:schemeClr val="accent5"/>
              </a:solidFill>
              <a:cs typeface="Arial"/>
            </a:endParaRPr>
          </a:p>
        </p:txBody>
      </p:sp>
      <p:sp>
        <p:nvSpPr>
          <p:cNvPr id="7" name="TextBox 6">
            <a:extLst>
              <a:ext uri="{FF2B5EF4-FFF2-40B4-BE49-F238E27FC236}">
                <a16:creationId xmlns:a16="http://schemas.microsoft.com/office/drawing/2014/main" id="{878079E3-FD02-D5A2-3B8F-46522B8A16CD}"/>
              </a:ext>
            </a:extLst>
          </p:cNvPr>
          <p:cNvSpPr txBox="1"/>
          <p:nvPr/>
        </p:nvSpPr>
        <p:spPr>
          <a:xfrm>
            <a:off x="450920" y="6251310"/>
            <a:ext cx="6094476" cy="507831"/>
          </a:xfrm>
          <a:prstGeom prst="rect">
            <a:avLst/>
          </a:prstGeom>
          <a:noFill/>
        </p:spPr>
        <p:txBody>
          <a:bodyPr wrap="square">
            <a:spAutoFit/>
          </a:bodyPr>
          <a:lstStyle/>
          <a:p>
            <a:pPr marL="228600" indent="-228600">
              <a:buAutoNum type="arabicPeriod"/>
            </a:pPr>
            <a:r>
              <a:rPr lang="en-AU" sz="900">
                <a:solidFill>
                  <a:schemeClr val="bg1">
                    <a:lumMod val="50000"/>
                  </a:schemeClr>
                </a:solidFill>
              </a:rPr>
              <a:t>At a base case gold price of A$5,500/oz.  At 9 March 2026 current Spot price is A$7,300/oz </a:t>
            </a:r>
          </a:p>
          <a:p>
            <a:pPr marL="228600" indent="-228600">
              <a:buAutoNum type="arabicPeriod"/>
            </a:pPr>
            <a:r>
              <a:rPr lang="en-AU" sz="900">
                <a:solidFill>
                  <a:schemeClr val="bg1">
                    <a:lumMod val="50000"/>
                  </a:schemeClr>
                </a:solidFill>
              </a:rPr>
              <a:t>Represents economics at a Project level and excludes corporate costs</a:t>
            </a:r>
          </a:p>
          <a:p>
            <a:pPr marL="228600" indent="-228600">
              <a:buAutoNum type="arabicPeriod"/>
            </a:pPr>
            <a:r>
              <a:rPr lang="en-AU" sz="900">
                <a:solidFill>
                  <a:schemeClr val="bg1">
                    <a:lumMod val="50000"/>
                  </a:schemeClr>
                </a:solidFill>
              </a:rPr>
              <a:t>From the start of commissioning</a:t>
            </a:r>
          </a:p>
        </p:txBody>
      </p:sp>
      <p:sp>
        <p:nvSpPr>
          <p:cNvPr id="4" name="TextBox 3">
            <a:extLst>
              <a:ext uri="{FF2B5EF4-FFF2-40B4-BE49-F238E27FC236}">
                <a16:creationId xmlns:a16="http://schemas.microsoft.com/office/drawing/2014/main" id="{A743B27C-EBF0-E8DC-39E9-09FE6CA50FB1}"/>
              </a:ext>
            </a:extLst>
          </p:cNvPr>
          <p:cNvSpPr txBox="1"/>
          <p:nvPr/>
        </p:nvSpPr>
        <p:spPr>
          <a:xfrm>
            <a:off x="560070" y="1461976"/>
            <a:ext cx="2506980" cy="738664"/>
          </a:xfrm>
          <a:prstGeom prst="rect">
            <a:avLst/>
          </a:prstGeom>
          <a:noFill/>
        </p:spPr>
        <p:txBody>
          <a:bodyPr wrap="square" rtlCol="0">
            <a:spAutoFit/>
          </a:bodyPr>
          <a:lstStyle/>
          <a:p>
            <a:r>
              <a:rPr lang="en-US" sz="2400" b="1">
                <a:solidFill>
                  <a:schemeClr val="bg1"/>
                </a:solidFill>
              </a:rPr>
              <a:t>546koz</a:t>
            </a:r>
            <a:br>
              <a:rPr lang="en-US" sz="2400" b="1">
                <a:solidFill>
                  <a:schemeClr val="bg1"/>
                </a:solidFill>
              </a:rPr>
            </a:br>
            <a:r>
              <a:rPr lang="en-US">
                <a:solidFill>
                  <a:schemeClr val="bg1"/>
                </a:solidFill>
              </a:rPr>
              <a:t>gold production LOM</a:t>
            </a:r>
            <a:endParaRPr lang="en-AU">
              <a:solidFill>
                <a:schemeClr val="bg1"/>
              </a:solidFill>
            </a:endParaRPr>
          </a:p>
        </p:txBody>
      </p:sp>
      <p:sp>
        <p:nvSpPr>
          <p:cNvPr id="6" name="TextBox 5">
            <a:extLst>
              <a:ext uri="{FF2B5EF4-FFF2-40B4-BE49-F238E27FC236}">
                <a16:creationId xmlns:a16="http://schemas.microsoft.com/office/drawing/2014/main" id="{31195B11-50C0-B4BC-351C-D993A2E36A89}"/>
              </a:ext>
            </a:extLst>
          </p:cNvPr>
          <p:cNvSpPr txBox="1"/>
          <p:nvPr/>
        </p:nvSpPr>
        <p:spPr>
          <a:xfrm>
            <a:off x="3459126" y="1461976"/>
            <a:ext cx="2516296" cy="738664"/>
          </a:xfrm>
          <a:prstGeom prst="rect">
            <a:avLst/>
          </a:prstGeom>
          <a:noFill/>
        </p:spPr>
        <p:txBody>
          <a:bodyPr wrap="square" rtlCol="0">
            <a:spAutoFit/>
          </a:bodyPr>
          <a:lstStyle/>
          <a:p>
            <a:r>
              <a:rPr lang="en-US" sz="2400" b="1">
                <a:solidFill>
                  <a:schemeClr val="bg1"/>
                </a:solidFill>
              </a:rPr>
              <a:t>$131M </a:t>
            </a:r>
            <a:r>
              <a:rPr lang="en-US">
                <a:solidFill>
                  <a:schemeClr val="bg1"/>
                </a:solidFill>
              </a:rPr>
              <a:t>maximum capital drawdown</a:t>
            </a:r>
            <a:endParaRPr lang="en-AU">
              <a:solidFill>
                <a:schemeClr val="bg1"/>
              </a:solidFill>
            </a:endParaRPr>
          </a:p>
        </p:txBody>
      </p:sp>
      <p:sp>
        <p:nvSpPr>
          <p:cNvPr id="11" name="TextBox 10">
            <a:extLst>
              <a:ext uri="{FF2B5EF4-FFF2-40B4-BE49-F238E27FC236}">
                <a16:creationId xmlns:a16="http://schemas.microsoft.com/office/drawing/2014/main" id="{9365F364-E170-4BF4-59C3-670F6A49D282}"/>
              </a:ext>
            </a:extLst>
          </p:cNvPr>
          <p:cNvSpPr txBox="1"/>
          <p:nvPr/>
        </p:nvSpPr>
        <p:spPr>
          <a:xfrm>
            <a:off x="6373493" y="1461976"/>
            <a:ext cx="2486972" cy="738664"/>
          </a:xfrm>
          <a:prstGeom prst="rect">
            <a:avLst/>
          </a:prstGeom>
          <a:noFill/>
        </p:spPr>
        <p:txBody>
          <a:bodyPr wrap="square" rtlCol="0">
            <a:spAutoFit/>
          </a:bodyPr>
          <a:lstStyle/>
          <a:p>
            <a:r>
              <a:rPr lang="en-US">
                <a:solidFill>
                  <a:schemeClr val="bg1"/>
                </a:solidFill>
              </a:rPr>
              <a:t>C1 Cost </a:t>
            </a:r>
            <a:r>
              <a:rPr lang="en-US" sz="2400" b="1">
                <a:solidFill>
                  <a:schemeClr val="bg1"/>
                </a:solidFill>
              </a:rPr>
              <a:t>A$2,852/oz</a:t>
            </a:r>
            <a:r>
              <a:rPr lang="en-US" sz="2400" b="1" baseline="30000">
                <a:solidFill>
                  <a:schemeClr val="bg1"/>
                </a:solidFill>
              </a:rPr>
              <a:t>1</a:t>
            </a:r>
            <a:endParaRPr lang="en-AU" b="1" baseline="30000">
              <a:solidFill>
                <a:schemeClr val="bg1"/>
              </a:solidFill>
            </a:endParaRPr>
          </a:p>
        </p:txBody>
      </p:sp>
      <p:sp>
        <p:nvSpPr>
          <p:cNvPr id="12" name="TextBox 11">
            <a:extLst>
              <a:ext uri="{FF2B5EF4-FFF2-40B4-BE49-F238E27FC236}">
                <a16:creationId xmlns:a16="http://schemas.microsoft.com/office/drawing/2014/main" id="{A2E3B553-0003-FA50-9CDA-4D78E73AEEC9}"/>
              </a:ext>
            </a:extLst>
          </p:cNvPr>
          <p:cNvSpPr txBox="1"/>
          <p:nvPr/>
        </p:nvSpPr>
        <p:spPr>
          <a:xfrm>
            <a:off x="9243236" y="1461976"/>
            <a:ext cx="2497843" cy="738664"/>
          </a:xfrm>
          <a:prstGeom prst="rect">
            <a:avLst/>
          </a:prstGeom>
          <a:noFill/>
        </p:spPr>
        <p:txBody>
          <a:bodyPr wrap="square" rtlCol="0">
            <a:spAutoFit/>
          </a:bodyPr>
          <a:lstStyle/>
          <a:p>
            <a:r>
              <a:rPr lang="en-US">
                <a:solidFill>
                  <a:schemeClr val="bg1"/>
                </a:solidFill>
              </a:rPr>
              <a:t>AISC</a:t>
            </a:r>
            <a:br>
              <a:rPr lang="en-US">
                <a:solidFill>
                  <a:schemeClr val="bg1"/>
                </a:solidFill>
              </a:rPr>
            </a:br>
            <a:r>
              <a:rPr lang="en-US" sz="2400" b="1">
                <a:solidFill>
                  <a:schemeClr val="bg1"/>
                </a:solidFill>
              </a:rPr>
              <a:t>A$3,353/oz</a:t>
            </a:r>
            <a:r>
              <a:rPr lang="en-US" sz="2400" b="1" baseline="30000">
                <a:solidFill>
                  <a:schemeClr val="bg1"/>
                </a:solidFill>
              </a:rPr>
              <a:t>1</a:t>
            </a:r>
            <a:endParaRPr lang="en-AU" b="1" baseline="30000">
              <a:solidFill>
                <a:schemeClr val="bg1"/>
              </a:solidFill>
            </a:endParaRPr>
          </a:p>
        </p:txBody>
      </p:sp>
      <p:graphicFrame>
        <p:nvGraphicFramePr>
          <p:cNvPr id="3" name="Chart 2">
            <a:extLst>
              <a:ext uri="{FF2B5EF4-FFF2-40B4-BE49-F238E27FC236}">
                <a16:creationId xmlns:a16="http://schemas.microsoft.com/office/drawing/2014/main" id="{6B942C21-D7D1-EB6C-06E0-93D1C545B989}"/>
              </a:ext>
            </a:extLst>
          </p:cNvPr>
          <p:cNvGraphicFramePr/>
          <p:nvPr/>
        </p:nvGraphicFramePr>
        <p:xfrm>
          <a:off x="6216578" y="2518130"/>
          <a:ext cx="5752175" cy="3631565"/>
        </p:xfrm>
        <a:graphic>
          <a:graphicData uri="http://schemas.openxmlformats.org/drawingml/2006/chart">
            <c:chart xmlns:c="http://schemas.openxmlformats.org/drawingml/2006/chart" xmlns:r="http://schemas.openxmlformats.org/officeDocument/2006/relationships" r:id="rId2"/>
          </a:graphicData>
        </a:graphic>
      </p:graphicFrame>
      <p:cxnSp>
        <p:nvCxnSpPr>
          <p:cNvPr id="19" name="Straight Connector 18">
            <a:extLst>
              <a:ext uri="{FF2B5EF4-FFF2-40B4-BE49-F238E27FC236}">
                <a16:creationId xmlns:a16="http://schemas.microsoft.com/office/drawing/2014/main" id="{97FAFBAA-3DD1-EF34-4ECE-57C0CD7CE587}"/>
              </a:ext>
            </a:extLst>
          </p:cNvPr>
          <p:cNvCxnSpPr>
            <a:cxnSpLocks/>
          </p:cNvCxnSpPr>
          <p:nvPr/>
        </p:nvCxnSpPr>
        <p:spPr>
          <a:xfrm flipV="1">
            <a:off x="6156959" y="2518130"/>
            <a:ext cx="0" cy="3437397"/>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pic>
        <p:nvPicPr>
          <p:cNvPr id="2" name="Picture 1">
            <a:extLst>
              <a:ext uri="{FF2B5EF4-FFF2-40B4-BE49-F238E27FC236}">
                <a16:creationId xmlns:a16="http://schemas.microsoft.com/office/drawing/2014/main" id="{B8965B2B-8A58-3AE3-6AE4-EC2BB81772DD}"/>
              </a:ext>
            </a:extLst>
          </p:cNvPr>
          <p:cNvPicPr>
            <a:picLocks noChangeAspect="1"/>
          </p:cNvPicPr>
          <p:nvPr/>
        </p:nvPicPr>
        <p:blipFill>
          <a:blip r:embed="rId3"/>
          <a:stretch>
            <a:fillRect/>
          </a:stretch>
        </p:blipFill>
        <p:spPr>
          <a:xfrm>
            <a:off x="288781" y="2603046"/>
            <a:ext cx="5765842" cy="3452998"/>
          </a:xfrm>
          <a:prstGeom prst="rect">
            <a:avLst/>
          </a:prstGeom>
        </p:spPr>
      </p:pic>
    </p:spTree>
    <p:extLst>
      <p:ext uri="{BB962C8B-B14F-4D97-AF65-F5344CB8AC3E}">
        <p14:creationId xmlns:p14="http://schemas.microsoft.com/office/powerpoint/2010/main" val="6576325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4F16-CFF6-4D39-720A-2D64117B9C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E6DBDB-DBD8-2CD5-37C0-7DE59155F1C8}"/>
              </a:ext>
            </a:extLst>
          </p:cNvPr>
          <p:cNvSpPr>
            <a:spLocks noGrp="1"/>
          </p:cNvSpPr>
          <p:nvPr>
            <p:ph type="title"/>
          </p:nvPr>
        </p:nvSpPr>
        <p:spPr/>
        <p:txBody>
          <a:bodyPr/>
          <a:lstStyle/>
          <a:p>
            <a:r>
              <a:rPr lang="en-AU"/>
              <a:t>Key Milestones and Timing</a:t>
            </a:r>
          </a:p>
        </p:txBody>
      </p:sp>
      <p:sp>
        <p:nvSpPr>
          <p:cNvPr id="7" name="Slide Number Placeholder 5">
            <a:extLst>
              <a:ext uri="{FF2B5EF4-FFF2-40B4-BE49-F238E27FC236}">
                <a16:creationId xmlns:a16="http://schemas.microsoft.com/office/drawing/2014/main" id="{294B2E3A-B04A-2236-C8A1-F41584373AA9}"/>
              </a:ext>
            </a:extLst>
          </p:cNvPr>
          <p:cNvSpPr>
            <a:spLocks noGrp="1"/>
          </p:cNvSpPr>
          <p:nvPr>
            <p:ph type="sldNum" sz="quarter" idx="12"/>
          </p:nvPr>
        </p:nvSpPr>
        <p:spPr/>
        <p:txBody>
          <a:bodyPr/>
          <a:lstStyle/>
          <a:p>
            <a:fld id="{55F9E035-6E99-4E5E-8692-F860D1F22345}" type="slidenum">
              <a:rPr lang="en-AU" smtClean="0"/>
              <a:t>18</a:t>
            </a:fld>
            <a:endParaRPr lang="en-AU"/>
          </a:p>
        </p:txBody>
      </p:sp>
      <p:sp>
        <p:nvSpPr>
          <p:cNvPr id="3" name="Text Placeholder 2">
            <a:extLst>
              <a:ext uri="{FF2B5EF4-FFF2-40B4-BE49-F238E27FC236}">
                <a16:creationId xmlns:a16="http://schemas.microsoft.com/office/drawing/2014/main" id="{97201FFC-F875-9C8B-6742-27A9396B5BFE}"/>
              </a:ext>
            </a:extLst>
          </p:cNvPr>
          <p:cNvSpPr txBox="1">
            <a:spLocks/>
          </p:cNvSpPr>
          <p:nvPr/>
        </p:nvSpPr>
        <p:spPr>
          <a:xfrm>
            <a:off x="361394" y="799806"/>
            <a:ext cx="11597341" cy="4685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Pathway to gold production from Black Swan Processing Hub</a:t>
            </a:r>
          </a:p>
        </p:txBody>
      </p:sp>
      <p:graphicFrame>
        <p:nvGraphicFramePr>
          <p:cNvPr id="5" name="Table 4">
            <a:extLst>
              <a:ext uri="{FF2B5EF4-FFF2-40B4-BE49-F238E27FC236}">
                <a16:creationId xmlns:a16="http://schemas.microsoft.com/office/drawing/2014/main" id="{05A6180D-60D6-EC25-058A-4EBF6315E7DE}"/>
              </a:ext>
            </a:extLst>
          </p:cNvPr>
          <p:cNvGraphicFramePr>
            <a:graphicFrameLocks noGrp="1"/>
          </p:cNvGraphicFramePr>
          <p:nvPr/>
        </p:nvGraphicFramePr>
        <p:xfrm>
          <a:off x="361392" y="1197128"/>
          <a:ext cx="11597344" cy="5141331"/>
        </p:xfrm>
        <a:graphic>
          <a:graphicData uri="http://schemas.openxmlformats.org/drawingml/2006/table">
            <a:tbl>
              <a:tblPr/>
              <a:tblGrid>
                <a:gridCol w="1148996">
                  <a:extLst>
                    <a:ext uri="{9D8B030D-6E8A-4147-A177-3AD203B41FA5}">
                      <a16:colId xmlns:a16="http://schemas.microsoft.com/office/drawing/2014/main" val="1683942665"/>
                    </a:ext>
                  </a:extLst>
                </a:gridCol>
                <a:gridCol w="3855100">
                  <a:extLst>
                    <a:ext uri="{9D8B030D-6E8A-4147-A177-3AD203B41FA5}">
                      <a16:colId xmlns:a16="http://schemas.microsoft.com/office/drawing/2014/main" val="3386686596"/>
                    </a:ext>
                  </a:extLst>
                </a:gridCol>
                <a:gridCol w="824156">
                  <a:extLst>
                    <a:ext uri="{9D8B030D-6E8A-4147-A177-3AD203B41FA5}">
                      <a16:colId xmlns:a16="http://schemas.microsoft.com/office/drawing/2014/main" val="2452011483"/>
                    </a:ext>
                  </a:extLst>
                </a:gridCol>
                <a:gridCol w="824156">
                  <a:extLst>
                    <a:ext uri="{9D8B030D-6E8A-4147-A177-3AD203B41FA5}">
                      <a16:colId xmlns:a16="http://schemas.microsoft.com/office/drawing/2014/main" val="231663864"/>
                    </a:ext>
                  </a:extLst>
                </a:gridCol>
                <a:gridCol w="824156">
                  <a:extLst>
                    <a:ext uri="{9D8B030D-6E8A-4147-A177-3AD203B41FA5}">
                      <a16:colId xmlns:a16="http://schemas.microsoft.com/office/drawing/2014/main" val="1261056488"/>
                    </a:ext>
                  </a:extLst>
                </a:gridCol>
                <a:gridCol w="824156">
                  <a:extLst>
                    <a:ext uri="{9D8B030D-6E8A-4147-A177-3AD203B41FA5}">
                      <a16:colId xmlns:a16="http://schemas.microsoft.com/office/drawing/2014/main" val="3057344154"/>
                    </a:ext>
                  </a:extLst>
                </a:gridCol>
                <a:gridCol w="824156">
                  <a:extLst>
                    <a:ext uri="{9D8B030D-6E8A-4147-A177-3AD203B41FA5}">
                      <a16:colId xmlns:a16="http://schemas.microsoft.com/office/drawing/2014/main" val="1571524712"/>
                    </a:ext>
                  </a:extLst>
                </a:gridCol>
                <a:gridCol w="824156">
                  <a:extLst>
                    <a:ext uri="{9D8B030D-6E8A-4147-A177-3AD203B41FA5}">
                      <a16:colId xmlns:a16="http://schemas.microsoft.com/office/drawing/2014/main" val="2168149198"/>
                    </a:ext>
                  </a:extLst>
                </a:gridCol>
                <a:gridCol w="824156">
                  <a:extLst>
                    <a:ext uri="{9D8B030D-6E8A-4147-A177-3AD203B41FA5}">
                      <a16:colId xmlns:a16="http://schemas.microsoft.com/office/drawing/2014/main" val="550963277"/>
                    </a:ext>
                  </a:extLst>
                </a:gridCol>
                <a:gridCol w="824156">
                  <a:extLst>
                    <a:ext uri="{9D8B030D-6E8A-4147-A177-3AD203B41FA5}">
                      <a16:colId xmlns:a16="http://schemas.microsoft.com/office/drawing/2014/main" val="2193184358"/>
                    </a:ext>
                  </a:extLst>
                </a:gridCol>
              </a:tblGrid>
              <a:tr h="193092">
                <a:tc rowSpan="2">
                  <a:txBody>
                    <a:bodyPr/>
                    <a:lstStyle/>
                    <a:p>
                      <a:pPr algn="l" rtl="0" fontAlgn="ctr">
                        <a:buNone/>
                      </a:pPr>
                      <a:r>
                        <a:rPr lang="en-AU" sz="1100" b="1" i="0" u="none" strike="noStrike">
                          <a:solidFill>
                            <a:srgbClr val="FFFFFF"/>
                          </a:solidFill>
                          <a:effectLst/>
                          <a:latin typeface="Arial"/>
                        </a:rPr>
                        <a:t>Area</a:t>
                      </a:r>
                    </a:p>
                  </a:txBody>
                  <a:tcPr marL="108000" marR="7244" marT="7244" marB="0" anchor="ctr">
                    <a:lnL>
                      <a:noFill/>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solidFill>
                      <a:schemeClr val="accent5"/>
                    </a:solidFill>
                  </a:tcPr>
                </a:tc>
                <a:tc rowSpan="2">
                  <a:txBody>
                    <a:bodyPr/>
                    <a:lstStyle/>
                    <a:p>
                      <a:pPr algn="ctr" rtl="0" fontAlgn="ctr">
                        <a:buNone/>
                      </a:pPr>
                      <a:r>
                        <a:rPr lang="en-AU" sz="1100" b="1" i="0" u="none" strike="noStrike">
                          <a:solidFill>
                            <a:srgbClr val="FFFFFF"/>
                          </a:solidFill>
                          <a:effectLst/>
                          <a:latin typeface="Arial"/>
                        </a:rPr>
                        <a:t>Work Streams and Deliverables</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a:noFill/>
                    </a:lnT>
                    <a:lnB w="12700" cap="flat" cmpd="sng" algn="ctr">
                      <a:solidFill>
                        <a:srgbClr val="D9D9D9"/>
                      </a:solidFill>
                      <a:prstDash val="solid"/>
                      <a:round/>
                      <a:headEnd type="none" w="med" len="med"/>
                      <a:tailEnd type="none" w="med" len="med"/>
                    </a:lnB>
                    <a:solidFill>
                      <a:schemeClr val="accent5"/>
                    </a:solidFill>
                  </a:tcPr>
                </a:tc>
                <a:tc gridSpan="4">
                  <a:txBody>
                    <a:bodyPr/>
                    <a:lstStyle/>
                    <a:p>
                      <a:pPr algn="ctr" rtl="0" fontAlgn="ctr">
                        <a:buNone/>
                      </a:pPr>
                      <a:r>
                        <a:rPr lang="en-AU" sz="1100" b="1" i="0" u="none" strike="noStrike">
                          <a:solidFill>
                            <a:srgbClr val="FFFFFF"/>
                          </a:solidFill>
                          <a:effectLst/>
                          <a:latin typeface="Arial"/>
                        </a:rPr>
                        <a:t>CY 2026</a:t>
                      </a:r>
                    </a:p>
                  </a:txBody>
                  <a:tcPr marL="7244" marR="7244" marT="7244" marB="0" anchor="ctr">
                    <a:lnL w="12700" cap="flat" cmpd="sng" algn="ctr">
                      <a:solidFill>
                        <a:srgbClr val="D9D9D9"/>
                      </a:solidFill>
                      <a:prstDash val="solid"/>
                      <a:round/>
                      <a:headEnd type="none" w="med" len="med"/>
                      <a:tailEnd type="none" w="med" len="med"/>
                    </a:lnL>
                    <a:lnR>
                      <a:noFill/>
                    </a:lnR>
                    <a:lnT>
                      <a:noFill/>
                    </a:lnT>
                    <a:lnB w="12700" cap="flat" cmpd="sng" algn="ctr">
                      <a:solidFill>
                        <a:srgbClr val="D9D9D9"/>
                      </a:solidFill>
                      <a:prstDash val="solid"/>
                      <a:round/>
                      <a:headEnd type="none" w="med" len="med"/>
                      <a:tailEnd type="none" w="med" len="med"/>
                    </a:lnB>
                    <a:solidFill>
                      <a:schemeClr val="accent5"/>
                    </a:solidFill>
                  </a:tcPr>
                </a:tc>
                <a:tc hMerge="1">
                  <a:txBody>
                    <a:bodyPr/>
                    <a:lstStyle/>
                    <a:p>
                      <a:endParaRPr lang="en-AU"/>
                    </a:p>
                  </a:txBody>
                  <a:tcPr/>
                </a:tc>
                <a:tc hMerge="1">
                  <a:txBody>
                    <a:bodyPr/>
                    <a:lstStyle/>
                    <a:p>
                      <a:endParaRPr lang="en-AU"/>
                    </a:p>
                  </a:txBody>
                  <a:tcPr/>
                </a:tc>
                <a:tc hMerge="1">
                  <a:txBody>
                    <a:bodyPr/>
                    <a:lstStyle/>
                    <a:p>
                      <a:endParaRPr lang="en-AU"/>
                    </a:p>
                  </a:txBody>
                  <a:tcPr/>
                </a:tc>
                <a:tc gridSpan="4">
                  <a:txBody>
                    <a:bodyPr/>
                    <a:lstStyle/>
                    <a:p>
                      <a:pPr algn="ctr" rtl="0" fontAlgn="ctr">
                        <a:buNone/>
                      </a:pPr>
                      <a:r>
                        <a:rPr lang="en-AU" sz="1100" b="1" i="0" u="none" strike="noStrike">
                          <a:solidFill>
                            <a:srgbClr val="FFFFFF"/>
                          </a:solidFill>
                          <a:effectLst/>
                          <a:latin typeface="Arial"/>
                        </a:rPr>
                        <a:t>CY 2027</a:t>
                      </a:r>
                    </a:p>
                  </a:txBody>
                  <a:tcPr marL="7244" marR="7244" marT="7244" marB="0" anchor="ctr">
                    <a:lnL>
                      <a:noFill/>
                    </a:lnL>
                    <a:lnR>
                      <a:noFill/>
                    </a:lnR>
                    <a:lnT>
                      <a:noFill/>
                    </a:lnT>
                    <a:lnB w="12700" cap="flat" cmpd="sng" algn="ctr">
                      <a:solidFill>
                        <a:srgbClr val="D9D9D9"/>
                      </a:solidFill>
                      <a:prstDash val="solid"/>
                      <a:round/>
                      <a:headEnd type="none" w="med" len="med"/>
                      <a:tailEnd type="none" w="med" len="med"/>
                    </a:lnB>
                    <a:solidFill>
                      <a:schemeClr val="accent5"/>
                    </a:solidFill>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144436900"/>
                  </a:ext>
                </a:extLst>
              </a:tr>
              <a:tr h="193092">
                <a:tc vMerge="1">
                  <a:txBody>
                    <a:bodyPr/>
                    <a:lstStyle/>
                    <a:p>
                      <a:endParaRPr lang="en-AU"/>
                    </a:p>
                  </a:txBody>
                  <a:tcPr/>
                </a:tc>
                <a:tc vMerge="1">
                  <a:txBody>
                    <a:bodyPr/>
                    <a:lstStyle/>
                    <a:p>
                      <a:endParaRPr lang="en-AU"/>
                    </a:p>
                  </a:txBody>
                  <a:tcPr/>
                </a:tc>
                <a:tc>
                  <a:txBody>
                    <a:bodyPr/>
                    <a:lstStyle/>
                    <a:p>
                      <a:pPr algn="ctr" rtl="0" fontAlgn="ctr">
                        <a:buNone/>
                      </a:pPr>
                      <a:r>
                        <a:rPr lang="en-AU" sz="900" b="1" i="0" u="none" strike="noStrike">
                          <a:solidFill>
                            <a:srgbClr val="FFFFFF"/>
                          </a:solidFill>
                          <a:effectLst/>
                          <a:latin typeface="Arial"/>
                        </a:rPr>
                        <a:t>Q1</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rtl="0" fontAlgn="ctr">
                        <a:buNone/>
                      </a:pPr>
                      <a:r>
                        <a:rPr lang="en-AU" sz="900" b="1" i="0" u="none" strike="noStrike">
                          <a:solidFill>
                            <a:srgbClr val="FFFFFF"/>
                          </a:solidFill>
                          <a:effectLst/>
                          <a:latin typeface="Arial"/>
                        </a:rPr>
                        <a:t>Q2</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rtl="0" fontAlgn="ctr">
                        <a:buNone/>
                      </a:pPr>
                      <a:r>
                        <a:rPr lang="en-AU" sz="900" b="1" i="0" u="none" strike="noStrike">
                          <a:solidFill>
                            <a:srgbClr val="FFFFFF"/>
                          </a:solidFill>
                          <a:effectLst/>
                          <a:latin typeface="Arial"/>
                        </a:rPr>
                        <a:t>Q3</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rtl="0" fontAlgn="ctr">
                        <a:buNone/>
                      </a:pPr>
                      <a:r>
                        <a:rPr lang="en-AU" sz="900" b="1" i="0" u="none" strike="noStrike">
                          <a:solidFill>
                            <a:srgbClr val="FFFFFF"/>
                          </a:solidFill>
                          <a:effectLst/>
                          <a:latin typeface="Arial"/>
                        </a:rPr>
                        <a:t>Q4</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rtl="0" fontAlgn="ctr">
                        <a:buNone/>
                      </a:pPr>
                      <a:r>
                        <a:rPr lang="en-AU" sz="900" b="1" i="0" u="none" strike="noStrike">
                          <a:solidFill>
                            <a:srgbClr val="FFFFFF"/>
                          </a:solidFill>
                          <a:effectLst/>
                          <a:latin typeface="Arial"/>
                        </a:rPr>
                        <a:t>Q1</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rtl="0" fontAlgn="ctr">
                        <a:buNone/>
                      </a:pPr>
                      <a:r>
                        <a:rPr lang="en-AU" sz="900" b="1" i="0" u="none" strike="noStrike">
                          <a:solidFill>
                            <a:srgbClr val="FFFFFF"/>
                          </a:solidFill>
                          <a:effectLst/>
                          <a:latin typeface="Arial"/>
                        </a:rPr>
                        <a:t>Q2</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rtl="0" fontAlgn="ctr">
                        <a:buNone/>
                      </a:pPr>
                      <a:r>
                        <a:rPr lang="en-AU" sz="900" b="1" i="0" u="none" strike="noStrike">
                          <a:solidFill>
                            <a:srgbClr val="FFFFFF"/>
                          </a:solidFill>
                          <a:effectLst/>
                          <a:latin typeface="Arial"/>
                        </a:rPr>
                        <a:t>Q3</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rtl="0" fontAlgn="ctr">
                        <a:buNone/>
                      </a:pPr>
                      <a:r>
                        <a:rPr lang="en-AU" sz="900" b="1" i="0" u="none" strike="noStrike">
                          <a:solidFill>
                            <a:srgbClr val="FFFFFF"/>
                          </a:solidFill>
                          <a:effectLst/>
                          <a:latin typeface="Arial"/>
                        </a:rPr>
                        <a:t>Q4</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extLst>
                  <a:ext uri="{0D108BD9-81ED-4DB2-BD59-A6C34878D82A}">
                    <a16:rowId xmlns:a16="http://schemas.microsoft.com/office/drawing/2014/main" val="2728839178"/>
                  </a:ext>
                </a:extLst>
              </a:tr>
              <a:tr h="363033">
                <a:tc rowSpan="2">
                  <a:txBody>
                    <a:bodyPr/>
                    <a:lstStyle/>
                    <a:p>
                      <a:pPr algn="l" rtl="0" fontAlgn="ctr">
                        <a:buNone/>
                      </a:pPr>
                      <a:r>
                        <a:rPr lang="en-AU" sz="1200" b="1" i="0" u="none" strike="noStrike">
                          <a:solidFill>
                            <a:schemeClr val="bg1"/>
                          </a:solidFill>
                          <a:effectLst/>
                          <a:latin typeface="Arial"/>
                        </a:rPr>
                        <a:t>Corporate</a:t>
                      </a:r>
                    </a:p>
                  </a:txBody>
                  <a:tcPr marL="108000"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93345" indent="0" algn="l" defTabSz="914400" rtl="0" eaLnBrk="1" fontAlgn="ctr" latinLnBrk="0" hangingPunct="1">
                        <a:buNone/>
                      </a:pPr>
                      <a:r>
                        <a:rPr lang="en-US" sz="1200" b="0" i="0" u="none" strike="noStrike" kern="1200">
                          <a:solidFill>
                            <a:schemeClr val="tx2"/>
                          </a:solidFill>
                          <a:effectLst/>
                          <a:latin typeface="Arial"/>
                          <a:ea typeface="+mn-ea"/>
                          <a:cs typeface="+mn-cs"/>
                        </a:rPr>
                        <a:t>Lake Johnston and Phillips Find Cash</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794962135"/>
                  </a:ext>
                </a:extLst>
              </a:tr>
              <a:tr h="303430">
                <a:tc vMerge="1">
                  <a:txBody>
                    <a:bodyPr/>
                    <a:lstStyle/>
                    <a:p>
                      <a:endParaRPr lang="en-AU"/>
                    </a:p>
                  </a:txBody>
                  <a:tcPr/>
                </a:tc>
                <a:tc>
                  <a:txBody>
                    <a:bodyPr/>
                    <a:lstStyle/>
                    <a:p>
                      <a:pPr marL="93345" indent="0" algn="l" defTabSz="914400" rtl="0" eaLnBrk="1" fontAlgn="ctr" latinLnBrk="0" hangingPunct="1">
                        <a:buNone/>
                      </a:pPr>
                      <a:r>
                        <a:rPr lang="en-AU" sz="1200" b="0" i="0" u="none" strike="noStrike" kern="1200">
                          <a:solidFill>
                            <a:schemeClr val="tx2"/>
                          </a:solidFill>
                          <a:effectLst/>
                          <a:latin typeface="Arial"/>
                          <a:ea typeface="+mn-ea"/>
                          <a:cs typeface="+mn-cs"/>
                        </a:rPr>
                        <a:t>Equity Raise - A$175M + SPP</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612494102"/>
                  </a:ext>
                </a:extLst>
              </a:tr>
              <a:tr h="333733">
                <a:tc rowSpan="2">
                  <a:txBody>
                    <a:bodyPr/>
                    <a:lstStyle/>
                    <a:p>
                      <a:pPr algn="l" rtl="0" fontAlgn="ctr">
                        <a:buNone/>
                      </a:pPr>
                      <a:r>
                        <a:rPr lang="en-AU" sz="1200" b="1" i="0" u="none" strike="noStrike">
                          <a:solidFill>
                            <a:schemeClr val="bg1"/>
                          </a:solidFill>
                          <a:effectLst/>
                          <a:latin typeface="Arial"/>
                        </a:rPr>
                        <a:t>Development </a:t>
                      </a:r>
                      <a:br>
                        <a:rPr lang="en-AU" sz="1200" b="1" i="0" u="none" strike="noStrike">
                          <a:solidFill>
                            <a:schemeClr val="bg1"/>
                          </a:solidFill>
                          <a:effectLst/>
                          <a:latin typeface="Arial"/>
                        </a:rPr>
                      </a:br>
                      <a:r>
                        <a:rPr lang="en-AU" sz="1200" b="1" i="0" u="none" strike="noStrike">
                          <a:solidFill>
                            <a:schemeClr val="bg1"/>
                          </a:solidFill>
                          <a:effectLst/>
                          <a:latin typeface="Arial"/>
                        </a:rPr>
                        <a:t>&amp; Growth</a:t>
                      </a:r>
                    </a:p>
                  </a:txBody>
                  <a:tcPr marL="108000" marR="7244" marT="7244" marB="0" anchor="ctr">
                    <a:lnL w="12700" cap="flat" cmpd="sng" algn="ctr">
                      <a:solidFill>
                        <a:srgbClr val="D9D9D9"/>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93345" indent="0" algn="l" defTabSz="914400" rtl="0" eaLnBrk="1" fontAlgn="ctr" latinLnBrk="0" hangingPunct="1">
                        <a:buNone/>
                      </a:pPr>
                      <a:r>
                        <a:rPr lang="en-AU" sz="1200" b="0" i="0" u="none" strike="noStrike" kern="1200" err="1">
                          <a:solidFill>
                            <a:schemeClr val="tx2"/>
                          </a:solidFill>
                          <a:effectLst/>
                          <a:latin typeface="Arial"/>
                          <a:ea typeface="+mn-ea"/>
                          <a:cs typeface="+mn-cs"/>
                        </a:rPr>
                        <a:t>Burbanks</a:t>
                      </a:r>
                      <a:r>
                        <a:rPr lang="en-AU" sz="1200" b="0" i="0" u="none" strike="noStrike" kern="1200">
                          <a:solidFill>
                            <a:schemeClr val="tx2"/>
                          </a:solidFill>
                          <a:effectLst/>
                          <a:latin typeface="Arial"/>
                          <a:ea typeface="+mn-ea"/>
                          <a:cs typeface="+mn-cs"/>
                        </a:rPr>
                        <a:t> MRE Update</a:t>
                      </a:r>
                    </a:p>
                  </a:txBody>
                  <a:tcPr marL="7244" marR="7244" marT="7244"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chemeClr val="bg2"/>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bg1"/>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750332610"/>
                  </a:ext>
                </a:extLst>
              </a:tr>
              <a:tr h="363033">
                <a:tc vMerge="1">
                  <a:txBody>
                    <a:bodyPr/>
                    <a:lstStyle/>
                    <a:p>
                      <a:endParaRPr lang="en-AU"/>
                    </a:p>
                  </a:txBody>
                  <a:tcPr>
                    <a:lnT w="12700" cap="flat" cmpd="sng" algn="ctr">
                      <a:solidFill>
                        <a:srgbClr val="D9D9D9"/>
                      </a:solidFill>
                      <a:prstDash val="solid"/>
                      <a:round/>
                      <a:headEnd type="none" w="med" len="med"/>
                      <a:tailEnd type="none" w="med" len="med"/>
                    </a:lnT>
                  </a:tcPr>
                </a:tc>
                <a:tc>
                  <a:txBody>
                    <a:bodyPr/>
                    <a:lstStyle/>
                    <a:p>
                      <a:pPr marL="93345" indent="0" algn="l" defTabSz="914400" rtl="0" eaLnBrk="1" fontAlgn="ctr" latinLnBrk="0" hangingPunct="1">
                        <a:buNone/>
                      </a:pPr>
                      <a:r>
                        <a:rPr lang="en-AU" sz="1200" b="0" i="0" u="none" strike="noStrike" kern="1200">
                          <a:solidFill>
                            <a:schemeClr val="tx2"/>
                          </a:solidFill>
                          <a:effectLst/>
                          <a:latin typeface="Arial"/>
                          <a:ea typeface="+mn-ea"/>
                          <a:cs typeface="+mn-cs"/>
                        </a:rPr>
                        <a:t>Resource Extension &amp; Grade Control drilling</a:t>
                      </a:r>
                    </a:p>
                  </a:txBody>
                  <a:tcPr marL="7244" marR="7244" marT="7244"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chemeClr val="bg2"/>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726115010"/>
                  </a:ext>
                </a:extLst>
              </a:tr>
              <a:tr h="363033">
                <a:tc rowSpan="3">
                  <a:txBody>
                    <a:bodyPr/>
                    <a:lstStyle/>
                    <a:p>
                      <a:pPr algn="l" rtl="0" fontAlgn="ctr">
                        <a:buNone/>
                      </a:pPr>
                      <a:r>
                        <a:rPr lang="en-AU" sz="1200" b="1" i="0" u="none" strike="noStrike">
                          <a:solidFill>
                            <a:schemeClr val="bg1"/>
                          </a:solidFill>
                          <a:effectLst/>
                          <a:latin typeface="Arial"/>
                        </a:rPr>
                        <a:t>Mining &amp; Operations</a:t>
                      </a:r>
                    </a:p>
                  </a:txBody>
                  <a:tcPr marL="108000"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93345" indent="0" algn="l" defTabSz="914400" rtl="0" eaLnBrk="1" fontAlgn="ctr" latinLnBrk="0" hangingPunct="1">
                        <a:buNone/>
                      </a:pPr>
                      <a:r>
                        <a:rPr lang="en-US" sz="1200" b="0" i="0" u="none" strike="noStrike" kern="1200" err="1">
                          <a:solidFill>
                            <a:schemeClr val="tx2"/>
                          </a:solidFill>
                          <a:effectLst/>
                          <a:latin typeface="Arial"/>
                          <a:ea typeface="+mn-ea"/>
                          <a:cs typeface="+mn-cs"/>
                        </a:rPr>
                        <a:t>Boorara</a:t>
                      </a:r>
                      <a:r>
                        <a:rPr lang="en-US" sz="1200" b="0" i="0" u="none" strike="noStrike" kern="1200">
                          <a:solidFill>
                            <a:schemeClr val="tx2"/>
                          </a:solidFill>
                          <a:effectLst/>
                          <a:latin typeface="Arial"/>
                          <a:ea typeface="+mn-ea"/>
                          <a:cs typeface="+mn-cs"/>
                        </a:rPr>
                        <a:t> and Phillips Find Mining &amp; Ore Stockpiling</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extLst>
                  <a:ext uri="{0D108BD9-81ED-4DB2-BD59-A6C34878D82A}">
                    <a16:rowId xmlns:a16="http://schemas.microsoft.com/office/drawing/2014/main" val="1986807993"/>
                  </a:ext>
                </a:extLst>
              </a:tr>
              <a:tr h="363033">
                <a:tc vMerge="1">
                  <a:txBody>
                    <a:bodyPr/>
                    <a:lstStyle/>
                    <a:p>
                      <a:endParaRPr lang="en-AU"/>
                    </a:p>
                  </a:txBody>
                  <a:tcPr/>
                </a:tc>
                <a:tc>
                  <a:txBody>
                    <a:bodyPr/>
                    <a:lstStyle/>
                    <a:p>
                      <a:pPr marL="93345" indent="0" algn="l" defTabSz="914400" rtl="0" eaLnBrk="1" fontAlgn="ctr" latinLnBrk="0" hangingPunct="1">
                        <a:buNone/>
                      </a:pPr>
                      <a:r>
                        <a:rPr lang="en-AU" sz="1200" b="0" i="0" u="none" strike="noStrike" kern="1200">
                          <a:solidFill>
                            <a:schemeClr val="tx2"/>
                          </a:solidFill>
                          <a:effectLst/>
                          <a:latin typeface="Arial"/>
                          <a:ea typeface="+mn-ea"/>
                          <a:cs typeface="+mn-cs"/>
                        </a:rPr>
                        <a:t>Underground Mobilisation &amp; Development</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485923290"/>
                  </a:ext>
                </a:extLst>
              </a:tr>
              <a:tr h="363033">
                <a:tc vMerge="1">
                  <a:txBody>
                    <a:bodyPr/>
                    <a:lstStyle/>
                    <a:p>
                      <a:endParaRPr lang="en-AU"/>
                    </a:p>
                  </a:txBody>
                  <a:tcPr/>
                </a:tc>
                <a:tc>
                  <a:txBody>
                    <a:bodyPr/>
                    <a:lstStyle/>
                    <a:p>
                      <a:pPr marL="93345" indent="0" algn="l" defTabSz="914400" rtl="0" eaLnBrk="1" fontAlgn="ctr" latinLnBrk="0" hangingPunct="1">
                        <a:buNone/>
                      </a:pPr>
                      <a:r>
                        <a:rPr lang="en-US" sz="1200" b="0" i="0" u="none" strike="noStrike" kern="1200">
                          <a:solidFill>
                            <a:schemeClr val="tx2"/>
                          </a:solidFill>
                          <a:effectLst/>
                          <a:latin typeface="Arial"/>
                          <a:ea typeface="+mn-ea"/>
                          <a:cs typeface="+mn-cs"/>
                        </a:rPr>
                        <a:t>Underground High-Grade Ore Production</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extLst>
                  <a:ext uri="{0D108BD9-81ED-4DB2-BD59-A6C34878D82A}">
                    <a16:rowId xmlns:a16="http://schemas.microsoft.com/office/drawing/2014/main" val="4079306244"/>
                  </a:ext>
                </a:extLst>
              </a:tr>
              <a:tr h="363033">
                <a:tc rowSpan="7">
                  <a:txBody>
                    <a:bodyPr/>
                    <a:lstStyle/>
                    <a:p>
                      <a:pPr algn="l" rtl="0" fontAlgn="ctr">
                        <a:buNone/>
                      </a:pPr>
                      <a:r>
                        <a:rPr lang="en-AU" sz="1200" b="1" i="0" u="none" strike="noStrike">
                          <a:solidFill>
                            <a:schemeClr val="bg1"/>
                          </a:solidFill>
                          <a:effectLst/>
                          <a:latin typeface="Arial"/>
                        </a:rPr>
                        <a:t>Black Swan Processing Hub</a:t>
                      </a:r>
                    </a:p>
                  </a:txBody>
                  <a:tcPr marL="108000"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93345" indent="0" algn="l" defTabSz="914400" rtl="0" eaLnBrk="1" fontAlgn="ctr" latinLnBrk="0" hangingPunct="1">
                        <a:buNone/>
                      </a:pPr>
                      <a:r>
                        <a:rPr lang="en-US" sz="1200" b="0" i="0" u="none" strike="noStrike" kern="1200">
                          <a:solidFill>
                            <a:schemeClr val="tx2"/>
                          </a:solidFill>
                          <a:effectLst/>
                          <a:latin typeface="Arial"/>
                          <a:ea typeface="+mn-ea"/>
                          <a:cs typeface="+mn-cs"/>
                        </a:rPr>
                        <a:t>Black Swan Plant 2.2Mtpa Studies Complete</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167116007"/>
                  </a:ext>
                </a:extLst>
              </a:tr>
              <a:tr h="363033">
                <a:tc vMerge="1">
                  <a:txBody>
                    <a:bodyPr/>
                    <a:lstStyle/>
                    <a:p>
                      <a:endParaRPr lang="en-AU"/>
                    </a:p>
                  </a:txBody>
                  <a:tcPr/>
                </a:tc>
                <a:tc>
                  <a:txBody>
                    <a:bodyPr/>
                    <a:lstStyle/>
                    <a:p>
                      <a:pPr marL="93345" indent="0" algn="l" defTabSz="914400" rtl="0" eaLnBrk="1" fontAlgn="ctr" latinLnBrk="0" hangingPunct="1">
                        <a:buNone/>
                      </a:pPr>
                      <a:r>
                        <a:rPr lang="en-US" sz="1200" b="0" i="0" u="none" strike="noStrike" kern="1200">
                          <a:solidFill>
                            <a:schemeClr val="tx2"/>
                          </a:solidFill>
                          <a:effectLst/>
                          <a:latin typeface="Arial"/>
                          <a:ea typeface="+mn-ea"/>
                          <a:cs typeface="+mn-cs"/>
                        </a:rPr>
                        <a:t>Front End Engineering Design (FEED)</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024082773"/>
                  </a:ext>
                </a:extLst>
              </a:tr>
              <a:tr h="303430">
                <a:tc vMerge="1">
                  <a:txBody>
                    <a:bodyPr/>
                    <a:lstStyle/>
                    <a:p>
                      <a:endParaRPr lang="en-AU"/>
                    </a:p>
                  </a:txBody>
                  <a:tcPr/>
                </a:tc>
                <a:tc>
                  <a:txBody>
                    <a:bodyPr/>
                    <a:lstStyle/>
                    <a:p>
                      <a:pPr marL="93345" indent="0" algn="l" defTabSz="914400" rtl="0" eaLnBrk="1" fontAlgn="ctr" latinLnBrk="0" hangingPunct="1">
                        <a:buNone/>
                      </a:pPr>
                      <a:r>
                        <a:rPr lang="en-AU" sz="1200" b="0" i="0" u="none" strike="noStrike" kern="1200">
                          <a:solidFill>
                            <a:schemeClr val="tx2"/>
                          </a:solidFill>
                          <a:effectLst/>
                          <a:latin typeface="Arial"/>
                          <a:ea typeface="+mn-ea"/>
                          <a:cs typeface="+mn-cs"/>
                        </a:rPr>
                        <a:t>Final Investment Decision (FID)</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ctr"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3128035077"/>
                  </a:ext>
                </a:extLst>
              </a:tr>
              <a:tr h="363033">
                <a:tc vMerge="1">
                  <a:txBody>
                    <a:bodyPr/>
                    <a:lstStyle/>
                    <a:p>
                      <a:endParaRPr lang="en-AU"/>
                    </a:p>
                  </a:txBody>
                  <a:tcPr/>
                </a:tc>
                <a:tc>
                  <a:txBody>
                    <a:bodyPr/>
                    <a:lstStyle/>
                    <a:p>
                      <a:pPr marL="93345" indent="0" algn="l" defTabSz="914400" rtl="0" eaLnBrk="1" fontAlgn="ctr" latinLnBrk="0" hangingPunct="1">
                        <a:buNone/>
                      </a:pPr>
                      <a:r>
                        <a:rPr lang="en-AU" sz="1200" b="0" i="0" u="none" strike="noStrike" kern="1200">
                          <a:solidFill>
                            <a:schemeClr val="tx2"/>
                          </a:solidFill>
                          <a:effectLst/>
                          <a:latin typeface="Arial"/>
                          <a:ea typeface="+mn-ea"/>
                          <a:cs typeface="+mn-cs"/>
                        </a:rPr>
                        <a:t>Black Swan Accommodation Construction</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506021706"/>
                  </a:ext>
                </a:extLst>
              </a:tr>
              <a:tr h="303430">
                <a:tc vMerge="1">
                  <a:txBody>
                    <a:bodyPr/>
                    <a:lstStyle/>
                    <a:p>
                      <a:endParaRPr lang="en-AU"/>
                    </a:p>
                  </a:txBody>
                  <a:tcPr/>
                </a:tc>
                <a:tc>
                  <a:txBody>
                    <a:bodyPr/>
                    <a:lstStyle/>
                    <a:p>
                      <a:pPr marL="93345" indent="0" algn="l" defTabSz="914400" rtl="0" eaLnBrk="1" fontAlgn="ctr" latinLnBrk="0" hangingPunct="1">
                        <a:buNone/>
                      </a:pPr>
                      <a:r>
                        <a:rPr lang="en-AU" sz="1200" b="0" i="0" u="none" strike="noStrike" kern="1200">
                          <a:solidFill>
                            <a:schemeClr val="tx2"/>
                          </a:solidFill>
                          <a:effectLst/>
                          <a:latin typeface="Arial"/>
                          <a:ea typeface="+mn-ea"/>
                          <a:cs typeface="+mn-cs"/>
                        </a:rPr>
                        <a:t>Black Swan Plant Construction</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2"/>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2"/>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2"/>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2"/>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162064496"/>
                  </a:ext>
                </a:extLst>
              </a:tr>
              <a:tr h="303430">
                <a:tc vMerge="1">
                  <a:txBody>
                    <a:bodyPr/>
                    <a:lstStyle/>
                    <a:p>
                      <a:endParaRPr lang="en-AU"/>
                    </a:p>
                  </a:txBody>
                  <a:tcPr/>
                </a:tc>
                <a:tc>
                  <a:txBody>
                    <a:bodyPr/>
                    <a:lstStyle/>
                    <a:p>
                      <a:pPr marL="93345" indent="0" algn="l" defTabSz="914400" rtl="0" eaLnBrk="1" fontAlgn="ctr" latinLnBrk="0" hangingPunct="1">
                        <a:buNone/>
                      </a:pPr>
                      <a:r>
                        <a:rPr lang="en-AU" sz="1200" b="0" i="0" u="none" strike="noStrike" kern="1200">
                          <a:solidFill>
                            <a:schemeClr val="tx2"/>
                          </a:solidFill>
                          <a:effectLst/>
                          <a:latin typeface="Arial"/>
                          <a:ea typeface="+mn-ea"/>
                          <a:cs typeface="+mn-cs"/>
                        </a:rPr>
                        <a:t>Black Swan Plant Commissioning</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2"/>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extLst>
                  <a:ext uri="{0D108BD9-81ED-4DB2-BD59-A6C34878D82A}">
                    <a16:rowId xmlns:a16="http://schemas.microsoft.com/office/drawing/2014/main" val="290528377"/>
                  </a:ext>
                </a:extLst>
              </a:tr>
              <a:tr h="303430">
                <a:tc vMerge="1">
                  <a:txBody>
                    <a:bodyPr/>
                    <a:lstStyle/>
                    <a:p>
                      <a:endParaRPr lang="en-AU"/>
                    </a:p>
                  </a:txBody>
                  <a:tcPr/>
                </a:tc>
                <a:tc>
                  <a:txBody>
                    <a:bodyPr/>
                    <a:lstStyle/>
                    <a:p>
                      <a:pPr marL="93345" indent="0" algn="l" defTabSz="914400" rtl="0" eaLnBrk="1" fontAlgn="ctr" latinLnBrk="0" hangingPunct="1">
                        <a:buNone/>
                      </a:pPr>
                      <a:r>
                        <a:rPr lang="en-US" sz="1200" b="0" i="0" u="none" strike="noStrike" kern="1200">
                          <a:solidFill>
                            <a:schemeClr val="tx2"/>
                          </a:solidFill>
                          <a:effectLst/>
                          <a:latin typeface="Arial"/>
                          <a:ea typeface="+mn-ea"/>
                          <a:cs typeface="+mn-cs"/>
                        </a:rPr>
                        <a:t>Black Swan Plant Gold Production</a:t>
                      </a: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rgbClr val="FFFFFF"/>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2"/>
                    </a:solidFill>
                  </a:tcPr>
                </a:tc>
                <a:tc>
                  <a:txBody>
                    <a:bodyPr/>
                    <a:lstStyle/>
                    <a:p>
                      <a:pPr algn="l" fontAlgn="ctr">
                        <a:buNone/>
                      </a:pPr>
                      <a:endParaRPr lang="en-AU" sz="1400" b="0" i="0" u="none" strike="noStrike">
                        <a:solidFill>
                          <a:srgbClr val="000000"/>
                        </a:solidFill>
                        <a:effectLst/>
                        <a:latin typeface="Arial"/>
                      </a:endParaRPr>
                    </a:p>
                  </a:txBody>
                  <a:tcPr marL="7244" marR="7244" marT="7244" marB="0"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2"/>
                    </a:solidFill>
                  </a:tcPr>
                </a:tc>
                <a:extLst>
                  <a:ext uri="{0D108BD9-81ED-4DB2-BD59-A6C34878D82A}">
                    <a16:rowId xmlns:a16="http://schemas.microsoft.com/office/drawing/2014/main" val="3137922937"/>
                  </a:ext>
                </a:extLst>
              </a:tr>
            </a:tbl>
          </a:graphicData>
        </a:graphic>
      </p:graphicFrame>
      <p:pic>
        <p:nvPicPr>
          <p:cNvPr id="6" name="Graphic 5" descr="Tick with solid fill">
            <a:extLst>
              <a:ext uri="{FF2B5EF4-FFF2-40B4-BE49-F238E27FC236}">
                <a16:creationId xmlns:a16="http://schemas.microsoft.com/office/drawing/2014/main" id="{44F5FEED-2AED-A42F-6A87-8CD6627C1AF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8756" y="4073131"/>
            <a:ext cx="285505" cy="277432"/>
          </a:xfrm>
          <a:prstGeom prst="rect">
            <a:avLst/>
          </a:prstGeom>
        </p:spPr>
      </p:pic>
      <p:pic>
        <p:nvPicPr>
          <p:cNvPr id="8" name="Graphic 7" descr="Tick with solid fill">
            <a:extLst>
              <a:ext uri="{FF2B5EF4-FFF2-40B4-BE49-F238E27FC236}">
                <a16:creationId xmlns:a16="http://schemas.microsoft.com/office/drawing/2014/main" id="{75504B29-146C-BB01-080A-6FAE4022FFC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8756" y="1620616"/>
            <a:ext cx="285505" cy="277432"/>
          </a:xfrm>
          <a:prstGeom prst="rect">
            <a:avLst/>
          </a:prstGeom>
        </p:spPr>
      </p:pic>
      <p:pic>
        <p:nvPicPr>
          <p:cNvPr id="11" name="Graphic 10" descr="Tick with solid fill">
            <a:extLst>
              <a:ext uri="{FF2B5EF4-FFF2-40B4-BE49-F238E27FC236}">
                <a16:creationId xmlns:a16="http://schemas.microsoft.com/office/drawing/2014/main" id="{36D24689-9B06-0B30-1658-931B99E667D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8756" y="2626619"/>
            <a:ext cx="285505" cy="277432"/>
          </a:xfrm>
          <a:prstGeom prst="rect">
            <a:avLst/>
          </a:prstGeom>
        </p:spPr>
      </p:pic>
      <p:pic>
        <p:nvPicPr>
          <p:cNvPr id="12" name="Graphic 11" descr="Tick with solid fill">
            <a:extLst>
              <a:ext uri="{FF2B5EF4-FFF2-40B4-BE49-F238E27FC236}">
                <a16:creationId xmlns:a16="http://schemas.microsoft.com/office/drawing/2014/main" id="{BFFFA281-8E84-54F3-72EB-9CB6C2EF35F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8756" y="2981126"/>
            <a:ext cx="285505" cy="277432"/>
          </a:xfrm>
          <a:prstGeom prst="rect">
            <a:avLst/>
          </a:prstGeom>
        </p:spPr>
      </p:pic>
    </p:spTree>
    <p:extLst>
      <p:ext uri="{BB962C8B-B14F-4D97-AF65-F5344CB8AC3E}">
        <p14:creationId xmlns:p14="http://schemas.microsoft.com/office/powerpoint/2010/main" val="134936572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ABDE4-5341-86C6-C72B-7E8C6ACAAC37}"/>
              </a:ext>
            </a:extLst>
          </p:cNvPr>
          <p:cNvSpPr>
            <a:spLocks noGrp="1"/>
          </p:cNvSpPr>
          <p:nvPr>
            <p:ph type="ctrTitle"/>
          </p:nvPr>
        </p:nvSpPr>
        <p:spPr>
          <a:xfrm>
            <a:off x="4965192" y="3014676"/>
            <a:ext cx="6390198" cy="2387600"/>
          </a:xfrm>
        </p:spPr>
        <p:txBody>
          <a:bodyPr/>
          <a:lstStyle/>
          <a:p>
            <a:r>
              <a:rPr lang="en-AU"/>
              <a:t>Project Upside</a:t>
            </a:r>
          </a:p>
        </p:txBody>
      </p:sp>
      <p:sp>
        <p:nvSpPr>
          <p:cNvPr id="3" name="Subtitle 2">
            <a:extLst>
              <a:ext uri="{FF2B5EF4-FFF2-40B4-BE49-F238E27FC236}">
                <a16:creationId xmlns:a16="http://schemas.microsoft.com/office/drawing/2014/main" id="{C4126128-224B-5171-B526-CA1BCF75A218}"/>
              </a:ext>
            </a:extLst>
          </p:cNvPr>
          <p:cNvSpPr>
            <a:spLocks noGrp="1"/>
          </p:cNvSpPr>
          <p:nvPr>
            <p:ph type="subTitle" idx="4294967295"/>
          </p:nvPr>
        </p:nvSpPr>
        <p:spPr>
          <a:xfrm>
            <a:off x="4965192" y="5402274"/>
            <a:ext cx="6390198" cy="705917"/>
          </a:xfrm>
        </p:spPr>
        <p:txBody>
          <a:bodyPr>
            <a:normAutofit/>
          </a:bodyPr>
          <a:lstStyle/>
          <a:p>
            <a:pPr marL="0" indent="0">
              <a:buNone/>
            </a:pPr>
            <a:r>
              <a:rPr lang="en-US" sz="2000">
                <a:solidFill>
                  <a:schemeClr val="bg1"/>
                </a:solidFill>
              </a:rPr>
              <a:t>A 1.9Moz Mineral Resource</a:t>
            </a:r>
            <a:r>
              <a:rPr lang="en-US" sz="2000" baseline="30000">
                <a:solidFill>
                  <a:schemeClr val="bg1"/>
                </a:solidFill>
              </a:rPr>
              <a:t>1</a:t>
            </a:r>
            <a:r>
              <a:rPr lang="en-US" sz="2000">
                <a:solidFill>
                  <a:schemeClr val="bg1"/>
                </a:solidFill>
              </a:rPr>
              <a:t> with processing infrastructure and growth</a:t>
            </a:r>
          </a:p>
        </p:txBody>
      </p:sp>
      <p:sp>
        <p:nvSpPr>
          <p:cNvPr id="5" name="TextBox 4">
            <a:extLst>
              <a:ext uri="{FF2B5EF4-FFF2-40B4-BE49-F238E27FC236}">
                <a16:creationId xmlns:a16="http://schemas.microsoft.com/office/drawing/2014/main" id="{C25D9F9E-F519-2BB8-4354-552AFF6B61D8}"/>
              </a:ext>
            </a:extLst>
          </p:cNvPr>
          <p:cNvSpPr txBox="1"/>
          <p:nvPr/>
        </p:nvSpPr>
        <p:spPr>
          <a:xfrm>
            <a:off x="251749" y="6482748"/>
            <a:ext cx="6452886" cy="215444"/>
          </a:xfrm>
          <a:prstGeom prst="rect">
            <a:avLst/>
          </a:prstGeom>
          <a:noFill/>
        </p:spPr>
        <p:txBody>
          <a:bodyPr wrap="square">
            <a:spAutoFit/>
          </a:bodyPr>
          <a:lstStyle/>
          <a:p>
            <a:r>
              <a:rPr lang="en-AU" sz="800">
                <a:solidFill>
                  <a:srgbClr val="FF0000"/>
                </a:solidFill>
              </a:rPr>
              <a:t>1. </a:t>
            </a:r>
            <a:r>
              <a:rPr lang="en-AU" sz="800">
                <a:solidFill>
                  <a:schemeClr val="bg1">
                    <a:lumMod val="75000"/>
                  </a:schemeClr>
                </a:solidFill>
              </a:rPr>
              <a:t>Refer ASX Announcement </a:t>
            </a:r>
            <a:r>
              <a:rPr lang="en-AU" sz="800" i="1">
                <a:solidFill>
                  <a:schemeClr val="bg1">
                    <a:lumMod val="75000"/>
                  </a:schemeClr>
                </a:solidFill>
              </a:rPr>
              <a:t>“Gold Mineral Resources Update” </a:t>
            </a:r>
            <a:r>
              <a:rPr lang="en-AU" sz="800">
                <a:solidFill>
                  <a:schemeClr val="bg1">
                    <a:lumMod val="75000"/>
                  </a:schemeClr>
                </a:solidFill>
              </a:rPr>
              <a:t>dated 13 February 2026</a:t>
            </a:r>
          </a:p>
        </p:txBody>
      </p:sp>
    </p:spTree>
    <p:extLst>
      <p:ext uri="{BB962C8B-B14F-4D97-AF65-F5344CB8AC3E}">
        <p14:creationId xmlns:p14="http://schemas.microsoft.com/office/powerpoint/2010/main" val="210954101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298A8F-9E98-61DF-AB03-15AEA8CABCB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74EBD5-BC76-3CE7-EEAA-7487B04CDD27}"/>
              </a:ext>
            </a:extLst>
          </p:cNvPr>
          <p:cNvSpPr/>
          <p:nvPr/>
        </p:nvSpPr>
        <p:spPr>
          <a:xfrm>
            <a:off x="0" y="0"/>
            <a:ext cx="12192000" cy="6858000"/>
          </a:xfrm>
          <a:prstGeom prst="rect">
            <a:avLst/>
          </a:prstGeom>
          <a:gradFill>
            <a:gsLst>
              <a:gs pos="98000">
                <a:schemeClr val="accent1"/>
              </a:gs>
              <a:gs pos="0">
                <a:schemeClr val="accent5"/>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a:extLst>
              <a:ext uri="{FF2B5EF4-FFF2-40B4-BE49-F238E27FC236}">
                <a16:creationId xmlns:a16="http://schemas.microsoft.com/office/drawing/2014/main" id="{CAFF59B7-B497-BE69-2363-18578B0C4C2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008536" y="2856925"/>
            <a:ext cx="5173365" cy="874372"/>
          </a:xfrm>
          <a:prstGeom prst="rect">
            <a:avLst/>
          </a:prstGeom>
        </p:spPr>
      </p:pic>
      <p:pic>
        <p:nvPicPr>
          <p:cNvPr id="5" name="Graphic 4">
            <a:extLst>
              <a:ext uri="{FF2B5EF4-FFF2-40B4-BE49-F238E27FC236}">
                <a16:creationId xmlns:a16="http://schemas.microsoft.com/office/drawing/2014/main" id="{63E65D31-6EFF-E8CA-3AD8-88547B995CB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9817" y="2211176"/>
            <a:ext cx="3583142" cy="1520121"/>
          </a:xfrm>
          <a:prstGeom prst="rect">
            <a:avLst/>
          </a:prstGeom>
        </p:spPr>
      </p:pic>
    </p:spTree>
    <p:extLst>
      <p:ext uri="{BB962C8B-B14F-4D97-AF65-F5344CB8AC3E}">
        <p14:creationId xmlns:p14="http://schemas.microsoft.com/office/powerpoint/2010/main" val="115052644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2500"/>
                            </p:stCondLst>
                            <p:childTnLst>
                              <p:par>
                                <p:cTn id="9" presetID="10" presetClass="entr" presetSubtype="0" fill="hold" nodeType="afterEffect">
                                  <p:stCondLst>
                                    <p:cond delay="10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500"/>
                                        <p:tgtEl>
                                          <p:spTgt spid="3"/>
                                        </p:tgtEl>
                                      </p:cBhvr>
                                    </p:animEffect>
                                  </p:childTnLst>
                                </p:cTn>
                              </p:par>
                            </p:childTnLst>
                          </p:cTn>
                        </p:par>
                        <p:par>
                          <p:cTn id="12" fill="hold">
                            <p:stCondLst>
                              <p:cond delay="5000"/>
                            </p:stCondLst>
                            <p:childTnLst>
                              <p:par>
                                <p:cTn id="13" presetID="10" presetClass="exit" presetSubtype="0" fill="hold" nodeType="afterEffect">
                                  <p:stCondLst>
                                    <p:cond delay="500"/>
                                  </p:stCondLst>
                                  <p:childTnLst>
                                    <p:animEffect transition="out" filter="fade">
                                      <p:cBhvr>
                                        <p:cTn id="14" dur="1000"/>
                                        <p:tgtEl>
                                          <p:spTgt spid="5"/>
                                        </p:tgtEl>
                                      </p:cBhvr>
                                    </p:animEffect>
                                    <p:set>
                                      <p:cBhvr>
                                        <p:cTn id="15" dur="1" fill="hold">
                                          <p:stCondLst>
                                            <p:cond delay="999"/>
                                          </p:stCondLst>
                                        </p:cTn>
                                        <p:tgtEl>
                                          <p:spTgt spid="5"/>
                                        </p:tgtEl>
                                        <p:attrNameLst>
                                          <p:attrName>style.visibility</p:attrName>
                                        </p:attrNameLst>
                                      </p:cBhvr>
                                      <p:to>
                                        <p:strVal val="hidden"/>
                                      </p:to>
                                    </p:set>
                                  </p:childTnLst>
                                </p:cTn>
                              </p:par>
                              <p:par>
                                <p:cTn id="16" presetID="35" presetClass="path" presetSubtype="0" accel="50000" decel="50000" fill="hold" nodeType="withEffect">
                                  <p:stCondLst>
                                    <p:cond delay="500"/>
                                  </p:stCondLst>
                                  <p:childTnLst>
                                    <p:animMotion origin="layout" path="M 2.08333E-6 -4.07407E-6 L -0.21745 -4.07407E-6 " pathEditMode="relative" rAng="0" ptsTypes="AA">
                                      <p:cBhvr>
                                        <p:cTn id="17" dur="2000" fill="hold"/>
                                        <p:tgtEl>
                                          <p:spTgt spid="3"/>
                                        </p:tgtEl>
                                        <p:attrNameLst>
                                          <p:attrName>ppt_x</p:attrName>
                                          <p:attrName>ppt_y</p:attrName>
                                        </p:attrNameLst>
                                      </p:cBhvr>
                                      <p:rCtr x="-1087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F2C56-7D87-30FA-856A-455A0744A1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F962C-1DF9-8FD8-2A8C-819247E628AA}"/>
              </a:ext>
            </a:extLst>
          </p:cNvPr>
          <p:cNvSpPr>
            <a:spLocks noGrp="1"/>
          </p:cNvSpPr>
          <p:nvPr>
            <p:ph type="title"/>
          </p:nvPr>
        </p:nvSpPr>
        <p:spPr/>
        <p:txBody>
          <a:bodyPr/>
          <a:lstStyle/>
          <a:p>
            <a:r>
              <a:rPr lang="en-AU" err="1"/>
              <a:t>Burbanks</a:t>
            </a:r>
            <a:r>
              <a:rPr lang="en-AU"/>
              <a:t> high-grade underground mine</a:t>
            </a:r>
          </a:p>
        </p:txBody>
      </p:sp>
      <p:sp>
        <p:nvSpPr>
          <p:cNvPr id="3" name="Content Placeholder 2">
            <a:extLst>
              <a:ext uri="{FF2B5EF4-FFF2-40B4-BE49-F238E27FC236}">
                <a16:creationId xmlns:a16="http://schemas.microsoft.com/office/drawing/2014/main" id="{9B285C09-FEA2-6E45-6E8F-E3CEA6FCB9C7}"/>
              </a:ext>
            </a:extLst>
          </p:cNvPr>
          <p:cNvSpPr>
            <a:spLocks noGrp="1"/>
          </p:cNvSpPr>
          <p:nvPr>
            <p:ph sz="half" idx="1"/>
          </p:nvPr>
        </p:nvSpPr>
        <p:spPr>
          <a:xfrm>
            <a:off x="357810" y="1268322"/>
            <a:ext cx="4455490" cy="5068801"/>
          </a:xfrm>
        </p:spPr>
        <p:txBody>
          <a:bodyPr vert="horz" lIns="91440" tIns="45720" rIns="91440" bIns="45720" rtlCol="0" anchor="t">
            <a:noAutofit/>
          </a:bodyPr>
          <a:lstStyle/>
          <a:p>
            <a:pPr>
              <a:spcBef>
                <a:spcPts val="600"/>
              </a:spcBef>
              <a:buSzPct val="120000"/>
            </a:pPr>
            <a:r>
              <a:rPr lang="en-AU" sz="1800">
                <a:latin typeface="+mj-lt"/>
              </a:rPr>
              <a:t>Located on a granted </a:t>
            </a:r>
            <a:r>
              <a:rPr lang="en-AU" sz="1800" b="1">
                <a:latin typeface="+mj-lt"/>
              </a:rPr>
              <a:t>Mining Lease 9km south of Coolgardie, WA</a:t>
            </a:r>
            <a:endParaRPr lang="en-AU" sz="1800" b="1">
              <a:latin typeface="+mj-lt"/>
              <a:cs typeface="Arial"/>
            </a:endParaRPr>
          </a:p>
          <a:p>
            <a:pPr>
              <a:spcBef>
                <a:spcPts val="600"/>
              </a:spcBef>
              <a:buSzPct val="120000"/>
            </a:pPr>
            <a:r>
              <a:rPr lang="en-AU" sz="1800">
                <a:latin typeface="+mj-lt"/>
              </a:rPr>
              <a:t>Historic underground mining produced </a:t>
            </a:r>
            <a:r>
              <a:rPr lang="en-AU" sz="1800" b="1">
                <a:latin typeface="+mj-lt"/>
              </a:rPr>
              <a:t>324koz @ 22.7g/t Au</a:t>
            </a:r>
            <a:endParaRPr lang="en-AU" sz="1800" b="1">
              <a:latin typeface="+mj-lt"/>
              <a:cs typeface="Arial"/>
            </a:endParaRPr>
          </a:p>
          <a:p>
            <a:pPr>
              <a:spcBef>
                <a:spcPts val="600"/>
              </a:spcBef>
              <a:buSzPct val="120000"/>
            </a:pPr>
            <a:r>
              <a:rPr lang="en-AU" sz="1800">
                <a:latin typeface="+mj-lt"/>
              </a:rPr>
              <a:t>Large 465.5koz open pit and high-grade underground Mineral Resource</a:t>
            </a:r>
            <a:r>
              <a:rPr lang="en-AU" sz="1800" baseline="30000"/>
              <a:t>3</a:t>
            </a:r>
            <a:endParaRPr lang="en-AU" sz="1800">
              <a:latin typeface="+mj-lt"/>
              <a:cs typeface="Arial"/>
            </a:endParaRPr>
          </a:p>
          <a:p>
            <a:pPr>
              <a:spcBef>
                <a:spcPts val="600"/>
              </a:spcBef>
              <a:buSzPct val="120000"/>
            </a:pPr>
            <a:r>
              <a:rPr lang="en-AU" sz="1800">
                <a:latin typeface="+mj-lt"/>
              </a:rPr>
              <a:t>Significant extension potential with only 30% of the upper 500m mineralised horizon tested to date</a:t>
            </a:r>
            <a:r>
              <a:rPr lang="en-AU" sz="1800" baseline="30000">
                <a:latin typeface="+mj-lt"/>
              </a:rPr>
              <a:t>1</a:t>
            </a:r>
            <a:endParaRPr lang="en-AU" sz="1800" baseline="30000">
              <a:latin typeface="+mj-lt"/>
              <a:cs typeface="Arial"/>
            </a:endParaRPr>
          </a:p>
          <a:p>
            <a:pPr>
              <a:spcBef>
                <a:spcPts val="600"/>
              </a:spcBef>
              <a:buSzPct val="120000"/>
            </a:pPr>
            <a:r>
              <a:rPr lang="en-AU" sz="1800">
                <a:latin typeface="+mj-lt"/>
              </a:rPr>
              <a:t>Results from ~30,000m drilling program include </a:t>
            </a:r>
            <a:r>
              <a:rPr lang="en-AU" sz="1800" b="1">
                <a:latin typeface="+mj-lt"/>
              </a:rPr>
              <a:t>0.96m @ 1,762g/t Au and 2m @ 235.7g/t Au</a:t>
            </a:r>
            <a:r>
              <a:rPr lang="en-AU" sz="1800" b="1" baseline="30000">
                <a:latin typeface="+mj-lt"/>
              </a:rPr>
              <a:t>2</a:t>
            </a:r>
          </a:p>
          <a:p>
            <a:pPr>
              <a:spcBef>
                <a:spcPts val="600"/>
              </a:spcBef>
              <a:buSzPct val="120000"/>
            </a:pPr>
            <a:r>
              <a:rPr lang="en-AU" sz="1800">
                <a:latin typeface="+mj-lt"/>
              </a:rPr>
              <a:t>Mineral Resource upgrade planned for mid-2026 before expected inclusion into the PFS and updated life of mine plan</a:t>
            </a:r>
            <a:endParaRPr lang="en-AU" sz="1800">
              <a:latin typeface="+mj-lt"/>
              <a:cs typeface="Arial"/>
            </a:endParaRPr>
          </a:p>
        </p:txBody>
      </p:sp>
      <p:sp>
        <p:nvSpPr>
          <p:cNvPr id="5" name="Text Placeholder 2">
            <a:extLst>
              <a:ext uri="{FF2B5EF4-FFF2-40B4-BE49-F238E27FC236}">
                <a16:creationId xmlns:a16="http://schemas.microsoft.com/office/drawing/2014/main" id="{9A885738-DFCF-0EDF-E187-5F366DB56B43}"/>
              </a:ext>
            </a:extLst>
          </p:cNvPr>
          <p:cNvSpPr txBox="1">
            <a:spLocks/>
          </p:cNvSpPr>
          <p:nvPr/>
        </p:nvSpPr>
        <p:spPr>
          <a:xfrm>
            <a:off x="361394" y="799806"/>
            <a:ext cx="11597341" cy="4685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High-grade ore source not included in the current Black Swan studies &amp; LOM</a:t>
            </a:r>
          </a:p>
        </p:txBody>
      </p:sp>
      <p:sp>
        <p:nvSpPr>
          <p:cNvPr id="9" name="TextBox 8">
            <a:extLst>
              <a:ext uri="{FF2B5EF4-FFF2-40B4-BE49-F238E27FC236}">
                <a16:creationId xmlns:a16="http://schemas.microsoft.com/office/drawing/2014/main" id="{367DE526-3DC4-7C6C-C6CA-C8DF8519AFA3}"/>
              </a:ext>
            </a:extLst>
          </p:cNvPr>
          <p:cNvSpPr txBox="1"/>
          <p:nvPr/>
        </p:nvSpPr>
        <p:spPr>
          <a:xfrm>
            <a:off x="9848088" y="0"/>
            <a:ext cx="2110648" cy="706998"/>
          </a:xfrm>
          <a:prstGeom prst="rect">
            <a:avLst/>
          </a:prstGeom>
          <a:gradFill>
            <a:gsLst>
              <a:gs pos="0">
                <a:schemeClr val="accent5"/>
              </a:gs>
              <a:gs pos="100000">
                <a:schemeClr val="accent1"/>
              </a:gs>
            </a:gsLst>
            <a:lin ang="5400000" scaled="1"/>
          </a:gradFill>
        </p:spPr>
        <p:txBody>
          <a:bodyPr wrap="square" rtlCol="0" anchor="b">
            <a:noAutofit/>
          </a:bodyPr>
          <a:lstStyle/>
          <a:p>
            <a:pPr algn="ctr"/>
            <a:r>
              <a:rPr lang="en-AU" sz="2200" b="1">
                <a:solidFill>
                  <a:schemeClr val="bg1"/>
                </a:solidFill>
                <a:latin typeface="+mj-lt"/>
                <a:ea typeface="Nirmala UI" panose="020B0502040204020203" pitchFamily="34" charset="0"/>
                <a:cs typeface="Nirmala UI" panose="020B0502040204020203" pitchFamily="34" charset="0"/>
              </a:rPr>
              <a:t>GROWTH</a:t>
            </a:r>
          </a:p>
        </p:txBody>
      </p:sp>
      <p:sp>
        <p:nvSpPr>
          <p:cNvPr id="12" name="TextBox 11">
            <a:extLst>
              <a:ext uri="{FF2B5EF4-FFF2-40B4-BE49-F238E27FC236}">
                <a16:creationId xmlns:a16="http://schemas.microsoft.com/office/drawing/2014/main" id="{46BF139F-BC6C-1069-AFA0-C8D3F0CE82EA}"/>
              </a:ext>
            </a:extLst>
          </p:cNvPr>
          <p:cNvSpPr txBox="1"/>
          <p:nvPr/>
        </p:nvSpPr>
        <p:spPr>
          <a:xfrm>
            <a:off x="357809" y="6363694"/>
            <a:ext cx="10386391" cy="415498"/>
          </a:xfrm>
          <a:prstGeom prst="rect">
            <a:avLst/>
          </a:prstGeom>
          <a:noFill/>
        </p:spPr>
        <p:txBody>
          <a:bodyPr wrap="square" lIns="91440" tIns="45720" rIns="91440" bIns="45720" anchor="t">
            <a:spAutoFit/>
          </a:bodyPr>
          <a:lstStyle/>
          <a:p>
            <a:pPr marL="228600" lvl="0" indent="-228600">
              <a:buAutoNum type="arabicPeriod"/>
              <a:defRPr/>
            </a:pPr>
            <a:r>
              <a:rPr kumimoji="0" lang="en-US" sz="700" strike="noStrike" kern="1200" cap="none" spc="0" normalizeH="0" baseline="0">
                <a:ln>
                  <a:noFill/>
                </a:ln>
                <a:solidFill>
                  <a:schemeClr val="bg1">
                    <a:lumMod val="50000"/>
                  </a:schemeClr>
                </a:solidFill>
                <a:effectLst/>
                <a:uLnTx/>
                <a:uFillTx/>
                <a:latin typeface="+mj-lt"/>
                <a:ea typeface="Nirmala UI"/>
                <a:cs typeface="Nirmala UI"/>
              </a:rPr>
              <a:t>Refer ASX Announcement (ASX:GRS) </a:t>
            </a:r>
            <a:r>
              <a:rPr lang="en-AU" sz="700" i="1">
                <a:solidFill>
                  <a:schemeClr val="bg1">
                    <a:lumMod val="50000"/>
                  </a:schemeClr>
                </a:solidFill>
              </a:rPr>
              <a:t>“Global Gold Resource Increases 57% to 520,134 oz” </a:t>
            </a:r>
            <a:r>
              <a:rPr kumimoji="0" lang="en-US" sz="700" strike="noStrike" kern="1200" cap="none" spc="0" normalizeH="0" baseline="0">
                <a:ln>
                  <a:noFill/>
                </a:ln>
                <a:solidFill>
                  <a:schemeClr val="bg1">
                    <a:lumMod val="50000"/>
                  </a:schemeClr>
                </a:solidFill>
                <a:effectLst/>
                <a:uLnTx/>
                <a:uFillTx/>
                <a:latin typeface="+mj-lt"/>
                <a:ea typeface="Nirmala UI"/>
                <a:cs typeface="Nirmala UI"/>
              </a:rPr>
              <a:t>dated 5 July 2023 for all exploration details </a:t>
            </a:r>
          </a:p>
          <a:p>
            <a:pPr marL="228600" lvl="0" indent="-228600">
              <a:buAutoNum type="arabicPeriod"/>
              <a:defRPr/>
            </a:pPr>
            <a:r>
              <a:rPr lang="en-AU" sz="700">
                <a:solidFill>
                  <a:schemeClr val="bg1">
                    <a:lumMod val="50000"/>
                  </a:schemeClr>
                </a:solidFill>
                <a:latin typeface="+mj-lt"/>
                <a:ea typeface="Nirmala UI"/>
                <a:cs typeface="Nirmala UI"/>
              </a:rPr>
              <a:t>Refer ASX announcements </a:t>
            </a:r>
            <a:r>
              <a:rPr lang="en-AU" sz="700" i="1">
                <a:solidFill>
                  <a:schemeClr val="bg1">
                    <a:lumMod val="50000"/>
                  </a:schemeClr>
                </a:solidFill>
                <a:latin typeface="+mj-lt"/>
                <a:ea typeface="Nirmala UI"/>
                <a:cs typeface="Nirmala UI"/>
              </a:rPr>
              <a:t>‘Ultra High Grades Returned in </a:t>
            </a:r>
            <a:r>
              <a:rPr lang="en-AU" sz="700" i="1" err="1">
                <a:solidFill>
                  <a:schemeClr val="bg1">
                    <a:lumMod val="50000"/>
                  </a:schemeClr>
                </a:solidFill>
                <a:latin typeface="+mj-lt"/>
                <a:ea typeface="Nirmala UI"/>
                <a:cs typeface="Nirmala UI"/>
              </a:rPr>
              <a:t>Burbanks</a:t>
            </a:r>
            <a:r>
              <a:rPr lang="en-AU" sz="700" i="1">
                <a:solidFill>
                  <a:schemeClr val="bg1">
                    <a:lumMod val="50000"/>
                  </a:schemeClr>
                </a:solidFill>
                <a:latin typeface="+mj-lt"/>
                <a:ea typeface="Nirmala UI"/>
                <a:cs typeface="Nirmala UI"/>
              </a:rPr>
              <a:t> Phase 1 Drilling”</a:t>
            </a:r>
            <a:r>
              <a:rPr lang="en-AU" sz="700">
                <a:solidFill>
                  <a:schemeClr val="bg1">
                    <a:lumMod val="50000"/>
                  </a:schemeClr>
                </a:solidFill>
                <a:latin typeface="+mj-lt"/>
                <a:ea typeface="Nirmala UI"/>
                <a:cs typeface="Nirmala UI"/>
              </a:rPr>
              <a:t> dated 17 December 2025 and “</a:t>
            </a:r>
            <a:r>
              <a:rPr lang="en-AU" sz="700" i="1">
                <a:solidFill>
                  <a:schemeClr val="bg1">
                    <a:lumMod val="50000"/>
                  </a:schemeClr>
                </a:solidFill>
                <a:latin typeface="+mj-lt"/>
                <a:ea typeface="Nirmala UI"/>
                <a:cs typeface="Nirmala UI"/>
              </a:rPr>
              <a:t>Continued High Grade Success from </a:t>
            </a:r>
            <a:r>
              <a:rPr lang="en-AU" sz="700" i="1" err="1">
                <a:solidFill>
                  <a:schemeClr val="bg1">
                    <a:lumMod val="50000"/>
                  </a:schemeClr>
                </a:solidFill>
                <a:latin typeface="+mj-lt"/>
                <a:ea typeface="Nirmala UI"/>
                <a:cs typeface="Nirmala UI"/>
              </a:rPr>
              <a:t>Burbanks</a:t>
            </a:r>
            <a:r>
              <a:rPr lang="en-AU" sz="700" i="1">
                <a:solidFill>
                  <a:schemeClr val="bg1">
                    <a:lumMod val="50000"/>
                  </a:schemeClr>
                </a:solidFill>
                <a:latin typeface="+mj-lt"/>
                <a:ea typeface="Nirmala UI"/>
                <a:cs typeface="Nirmala UI"/>
              </a:rPr>
              <a:t> Phase 1 Drilling” </a:t>
            </a:r>
            <a:r>
              <a:rPr lang="en-AU" sz="700">
                <a:solidFill>
                  <a:schemeClr val="bg1">
                    <a:lumMod val="50000"/>
                  </a:schemeClr>
                </a:solidFill>
                <a:latin typeface="+mj-lt"/>
                <a:ea typeface="Nirmala UI"/>
                <a:cs typeface="Nirmala UI"/>
              </a:rPr>
              <a:t>dated 28 January 2026 </a:t>
            </a:r>
          </a:p>
          <a:p>
            <a:pPr marL="228600" lvl="0" indent="-228600">
              <a:buAutoNum type="arabicPeriod"/>
              <a:defRPr/>
            </a:pPr>
            <a:r>
              <a:rPr lang="en-AU" sz="700">
                <a:solidFill>
                  <a:schemeClr val="bg1">
                    <a:lumMod val="50000"/>
                  </a:schemeClr>
                </a:solidFill>
              </a:rPr>
              <a:t>Refer SX announcement (ASX:GRS)</a:t>
            </a:r>
            <a:r>
              <a:rPr lang="en-AU" sz="700" i="1">
                <a:solidFill>
                  <a:schemeClr val="bg1">
                    <a:lumMod val="50000"/>
                  </a:schemeClr>
                </a:solidFill>
              </a:rPr>
              <a:t>  “High-Grade Intercepts Extends Potential at </a:t>
            </a:r>
            <a:r>
              <a:rPr lang="en-AU" sz="700" i="1" err="1">
                <a:solidFill>
                  <a:schemeClr val="bg1">
                    <a:lumMod val="50000"/>
                  </a:schemeClr>
                </a:solidFill>
              </a:rPr>
              <a:t>Burbanks</a:t>
            </a:r>
            <a:r>
              <a:rPr lang="en-AU" sz="700" i="1">
                <a:solidFill>
                  <a:schemeClr val="bg1">
                    <a:lumMod val="50000"/>
                  </a:schemeClr>
                </a:solidFill>
              </a:rPr>
              <a:t>” </a:t>
            </a:r>
            <a:r>
              <a:rPr lang="en-AU" sz="700">
                <a:solidFill>
                  <a:schemeClr val="bg1">
                    <a:lumMod val="50000"/>
                  </a:schemeClr>
                </a:solidFill>
              </a:rPr>
              <a:t>dated 5</a:t>
            </a:r>
            <a:r>
              <a:rPr lang="en-AU" sz="700" baseline="30000">
                <a:solidFill>
                  <a:schemeClr val="bg1">
                    <a:lumMod val="50000"/>
                  </a:schemeClr>
                </a:solidFill>
              </a:rPr>
              <a:t> </a:t>
            </a:r>
            <a:r>
              <a:rPr lang="en-AU" sz="700">
                <a:solidFill>
                  <a:schemeClr val="bg1">
                    <a:lumMod val="50000"/>
                  </a:schemeClr>
                </a:solidFill>
              </a:rPr>
              <a:t>October 2023</a:t>
            </a:r>
            <a:endParaRPr kumimoji="0" lang="en-AU" sz="800" strike="noStrike" kern="1200" cap="none" spc="0" normalizeH="0" baseline="0">
              <a:ln>
                <a:noFill/>
              </a:ln>
              <a:solidFill>
                <a:schemeClr val="bg1">
                  <a:lumMod val="50000"/>
                </a:schemeClr>
              </a:solidFill>
              <a:effectLst/>
              <a:uLnTx/>
              <a:uFillTx/>
              <a:latin typeface="+mj-lt"/>
              <a:ea typeface="Nirmala UI" panose="020B0502040204020203" pitchFamily="34" charset="0"/>
              <a:cs typeface="Nirmala UI" panose="020B0502040204020203" pitchFamily="34" charset="0"/>
            </a:endParaRPr>
          </a:p>
        </p:txBody>
      </p:sp>
      <p:pic>
        <p:nvPicPr>
          <p:cNvPr id="4" name="Picture 3">
            <a:extLst>
              <a:ext uri="{FF2B5EF4-FFF2-40B4-BE49-F238E27FC236}">
                <a16:creationId xmlns:a16="http://schemas.microsoft.com/office/drawing/2014/main" id="{0371A4C5-3432-6C86-A446-EC3CF484DF35}"/>
              </a:ext>
            </a:extLst>
          </p:cNvPr>
          <p:cNvPicPr>
            <a:picLocks noChangeAspect="1"/>
          </p:cNvPicPr>
          <p:nvPr/>
        </p:nvPicPr>
        <p:blipFill>
          <a:blip r:embed="rId2">
            <a:extLst>
              <a:ext uri="{28A0092B-C50C-407E-A947-70E740481C1C}">
                <a14:useLocalDpi xmlns:a14="http://schemas.microsoft.com/office/drawing/2010/main" val="0"/>
              </a:ext>
            </a:extLst>
          </a:blip>
          <a:srcRect t="9526" b="17509"/>
          <a:stretch>
            <a:fillRect/>
          </a:stretch>
        </p:blipFill>
        <p:spPr>
          <a:xfrm>
            <a:off x="5122985" y="1842963"/>
            <a:ext cx="6835750" cy="3736302"/>
          </a:xfrm>
          <a:prstGeom prst="rect">
            <a:avLst/>
          </a:prstGeom>
        </p:spPr>
      </p:pic>
      <p:sp>
        <p:nvSpPr>
          <p:cNvPr id="6" name="Slide Number Placeholder 5">
            <a:extLst>
              <a:ext uri="{FF2B5EF4-FFF2-40B4-BE49-F238E27FC236}">
                <a16:creationId xmlns:a16="http://schemas.microsoft.com/office/drawing/2014/main" id="{06A0CB31-994B-0B7A-A9A3-CBECE87F7C99}"/>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20</a:t>
            </a:fld>
            <a:endParaRPr lang="en-AU"/>
          </a:p>
        </p:txBody>
      </p:sp>
    </p:spTree>
    <p:extLst>
      <p:ext uri="{BB962C8B-B14F-4D97-AF65-F5344CB8AC3E}">
        <p14:creationId xmlns:p14="http://schemas.microsoft.com/office/powerpoint/2010/main" val="148833201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9EB8-9A10-1CBE-AC20-2EB014ED09C4}"/>
              </a:ext>
            </a:extLst>
          </p:cNvPr>
          <p:cNvSpPr>
            <a:spLocks noGrp="1"/>
          </p:cNvSpPr>
          <p:nvPr>
            <p:ph type="title"/>
          </p:nvPr>
        </p:nvSpPr>
        <p:spPr/>
        <p:txBody>
          <a:bodyPr/>
          <a:lstStyle/>
          <a:p>
            <a:r>
              <a:rPr lang="en-AU"/>
              <a:t>Black Swan exploration potential</a:t>
            </a:r>
          </a:p>
        </p:txBody>
      </p:sp>
      <p:sp>
        <p:nvSpPr>
          <p:cNvPr id="3" name="Content Placeholder 2">
            <a:extLst>
              <a:ext uri="{FF2B5EF4-FFF2-40B4-BE49-F238E27FC236}">
                <a16:creationId xmlns:a16="http://schemas.microsoft.com/office/drawing/2014/main" id="{38CC75FB-1C03-2DE3-6BC7-190F7C2788AA}"/>
              </a:ext>
            </a:extLst>
          </p:cNvPr>
          <p:cNvSpPr>
            <a:spLocks noGrp="1"/>
          </p:cNvSpPr>
          <p:nvPr>
            <p:ph sz="half" idx="1"/>
          </p:nvPr>
        </p:nvSpPr>
        <p:spPr>
          <a:xfrm>
            <a:off x="357808" y="1268322"/>
            <a:ext cx="5509591" cy="4908641"/>
          </a:xfrm>
        </p:spPr>
        <p:txBody>
          <a:bodyPr vert="horz" lIns="91440" tIns="45720" rIns="91440" bIns="45720" rtlCol="0" anchor="t">
            <a:normAutofit/>
          </a:bodyPr>
          <a:lstStyle/>
          <a:p>
            <a:pPr>
              <a:lnSpc>
                <a:spcPct val="100000"/>
              </a:lnSpc>
              <a:spcAft>
                <a:spcPts val="1000"/>
              </a:spcAft>
              <a:buClr>
                <a:schemeClr val="accent1"/>
              </a:buClr>
            </a:pPr>
            <a:r>
              <a:rPr lang="en-US" sz="1800"/>
              <a:t>Previous exploration largely targeting nickel </a:t>
            </a:r>
            <a:r>
              <a:rPr lang="en-US" sz="1800" err="1"/>
              <a:t>sulphide</a:t>
            </a:r>
            <a:r>
              <a:rPr lang="en-US" sz="1800"/>
              <a:t> </a:t>
            </a:r>
            <a:r>
              <a:rPr lang="en-US" sz="1800" err="1"/>
              <a:t>mineralisation</a:t>
            </a:r>
            <a:r>
              <a:rPr lang="en-US" sz="1800"/>
              <a:t> – </a:t>
            </a:r>
            <a:r>
              <a:rPr lang="en-US" sz="1800" b="1"/>
              <a:t>only 5% of drill assays have tested for gold </a:t>
            </a:r>
          </a:p>
          <a:p>
            <a:pPr>
              <a:lnSpc>
                <a:spcPct val="100000"/>
              </a:lnSpc>
              <a:spcAft>
                <a:spcPts val="1000"/>
              </a:spcAft>
              <a:buClr>
                <a:schemeClr val="accent1"/>
              </a:buClr>
            </a:pPr>
            <a:r>
              <a:rPr lang="en-US" sz="1800"/>
              <a:t>Target areas </a:t>
            </a:r>
            <a:r>
              <a:rPr lang="en-US" sz="1800" b="1"/>
              <a:t>adjacent to the Mt Monger fault </a:t>
            </a:r>
            <a:r>
              <a:rPr lang="en-US" sz="1800"/>
              <a:t>which is associated with </a:t>
            </a:r>
            <a:r>
              <a:rPr lang="en-US" sz="1800" b="1"/>
              <a:t>several regional gold mining operations</a:t>
            </a:r>
            <a:endParaRPr lang="en-US" sz="1800" b="1">
              <a:cs typeface="Arial"/>
            </a:endParaRPr>
          </a:p>
          <a:p>
            <a:pPr>
              <a:lnSpc>
                <a:spcPct val="100000"/>
              </a:lnSpc>
              <a:spcAft>
                <a:spcPts val="1000"/>
              </a:spcAft>
              <a:buClr>
                <a:schemeClr val="accent1"/>
              </a:buClr>
            </a:pPr>
            <a:r>
              <a:rPr lang="en-US" sz="1800"/>
              <a:t>Gold prospectivity of the Black Swan area demonstrated with drill intersections grading up to </a:t>
            </a:r>
            <a:r>
              <a:rPr lang="en-US" sz="1800" b="1"/>
              <a:t>6.41g/t Au</a:t>
            </a:r>
            <a:r>
              <a:rPr lang="en-US" sz="1800" b="1" baseline="30000"/>
              <a:t>1</a:t>
            </a:r>
            <a:endParaRPr lang="en-US" sz="1800" b="1" baseline="30000">
              <a:cs typeface="Arial"/>
            </a:endParaRPr>
          </a:p>
          <a:p>
            <a:pPr>
              <a:lnSpc>
                <a:spcPct val="100000"/>
              </a:lnSpc>
              <a:spcAft>
                <a:spcPts val="1000"/>
              </a:spcAft>
              <a:buClr>
                <a:schemeClr val="accent1"/>
              </a:buClr>
            </a:pPr>
            <a:r>
              <a:rPr lang="en-US" sz="1800"/>
              <a:t>Numerous gold nuggets located</a:t>
            </a:r>
            <a:r>
              <a:rPr lang="en-US" sz="1800" baseline="30000"/>
              <a:t>1</a:t>
            </a:r>
          </a:p>
          <a:p>
            <a:pPr>
              <a:lnSpc>
                <a:spcPct val="100000"/>
              </a:lnSpc>
              <a:spcAft>
                <a:spcPts val="1000"/>
              </a:spcAft>
              <a:buClr>
                <a:schemeClr val="accent1"/>
              </a:buClr>
            </a:pPr>
            <a:r>
              <a:rPr lang="en-US" sz="1800"/>
              <a:t>Identified a new </a:t>
            </a:r>
            <a:r>
              <a:rPr lang="en-US" sz="1800" b="1"/>
              <a:t>6.5km-long gold trend</a:t>
            </a:r>
            <a:r>
              <a:rPr lang="en-US" sz="1800"/>
              <a:t> around </a:t>
            </a:r>
            <a:r>
              <a:rPr lang="en-US" sz="1800" b="1"/>
              <a:t>Black Swan</a:t>
            </a:r>
            <a:endParaRPr lang="en-US" sz="1800" b="1">
              <a:cs typeface="Arial"/>
            </a:endParaRPr>
          </a:p>
          <a:p>
            <a:pPr>
              <a:spcAft>
                <a:spcPts val="1000"/>
              </a:spcAft>
            </a:pPr>
            <a:r>
              <a:rPr lang="en-US" sz="1800" b="1"/>
              <a:t>Initial </a:t>
            </a:r>
            <a:r>
              <a:rPr lang="en-US" sz="1800" b="1" err="1"/>
              <a:t>aircore</a:t>
            </a:r>
            <a:r>
              <a:rPr lang="en-US" sz="1800" b="1"/>
              <a:t> 2,000m drill program</a:t>
            </a:r>
            <a:r>
              <a:rPr lang="en-US" sz="1800"/>
              <a:t> planned for H1 2026</a:t>
            </a:r>
            <a:endParaRPr lang="en-US" sz="1800">
              <a:cs typeface="Arial"/>
            </a:endParaRPr>
          </a:p>
        </p:txBody>
      </p:sp>
      <p:sp>
        <p:nvSpPr>
          <p:cNvPr id="5" name="Text Placeholder 2">
            <a:extLst>
              <a:ext uri="{FF2B5EF4-FFF2-40B4-BE49-F238E27FC236}">
                <a16:creationId xmlns:a16="http://schemas.microsoft.com/office/drawing/2014/main" id="{B2FF07B4-84AD-BF73-FDFE-BA02DD1BAE2D}"/>
              </a:ext>
            </a:extLst>
          </p:cNvPr>
          <p:cNvSpPr txBox="1">
            <a:spLocks/>
          </p:cNvSpPr>
          <p:nvPr/>
        </p:nvSpPr>
        <p:spPr>
          <a:xfrm>
            <a:off x="361394" y="799806"/>
            <a:ext cx="11597341" cy="468516"/>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Untested gold anomalies emerging adjacent to the process plant infrastructure</a:t>
            </a:r>
          </a:p>
        </p:txBody>
      </p:sp>
      <p:pic>
        <p:nvPicPr>
          <p:cNvPr id="6" name="Picture 5">
            <a:extLst>
              <a:ext uri="{FF2B5EF4-FFF2-40B4-BE49-F238E27FC236}">
                <a16:creationId xmlns:a16="http://schemas.microsoft.com/office/drawing/2014/main" id="{29A1DFFA-92A3-8E19-03B4-097E962761E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70455" y="1439278"/>
            <a:ext cx="5788280" cy="4679638"/>
          </a:xfrm>
          <a:prstGeom prst="rect">
            <a:avLst/>
          </a:prstGeom>
        </p:spPr>
      </p:pic>
      <p:sp>
        <p:nvSpPr>
          <p:cNvPr id="4" name="TextBox 3">
            <a:extLst>
              <a:ext uri="{FF2B5EF4-FFF2-40B4-BE49-F238E27FC236}">
                <a16:creationId xmlns:a16="http://schemas.microsoft.com/office/drawing/2014/main" id="{D3CA5A90-6ACA-52B2-FE54-012CE9CBC617}"/>
              </a:ext>
            </a:extLst>
          </p:cNvPr>
          <p:cNvSpPr txBox="1"/>
          <p:nvPr/>
        </p:nvSpPr>
        <p:spPr>
          <a:xfrm>
            <a:off x="9848088" y="0"/>
            <a:ext cx="2110648" cy="706998"/>
          </a:xfrm>
          <a:prstGeom prst="rect">
            <a:avLst/>
          </a:prstGeom>
          <a:gradFill>
            <a:gsLst>
              <a:gs pos="0">
                <a:schemeClr val="accent5"/>
              </a:gs>
              <a:gs pos="100000">
                <a:schemeClr val="accent1"/>
              </a:gs>
            </a:gsLst>
            <a:lin ang="5400000" scaled="1"/>
          </a:gradFill>
        </p:spPr>
        <p:txBody>
          <a:bodyPr wrap="square" rtlCol="0" anchor="b">
            <a:noAutofit/>
          </a:bodyPr>
          <a:lstStyle/>
          <a:p>
            <a:pPr algn="ctr"/>
            <a:r>
              <a:rPr lang="en-AU" sz="2200" b="1">
                <a:solidFill>
                  <a:schemeClr val="bg1"/>
                </a:solidFill>
                <a:latin typeface="+mj-lt"/>
                <a:ea typeface="Nirmala UI" panose="020B0502040204020203" pitchFamily="34" charset="0"/>
                <a:cs typeface="Nirmala UI" panose="020B0502040204020203" pitchFamily="34" charset="0"/>
              </a:rPr>
              <a:t>GROWTH</a:t>
            </a:r>
          </a:p>
        </p:txBody>
      </p:sp>
      <p:sp>
        <p:nvSpPr>
          <p:cNvPr id="8" name="TextBox 7">
            <a:extLst>
              <a:ext uri="{FF2B5EF4-FFF2-40B4-BE49-F238E27FC236}">
                <a16:creationId xmlns:a16="http://schemas.microsoft.com/office/drawing/2014/main" id="{146E6FAA-3F05-85C9-CCCE-5054FC03D82B}"/>
              </a:ext>
            </a:extLst>
          </p:cNvPr>
          <p:cNvSpPr txBox="1"/>
          <p:nvPr/>
        </p:nvSpPr>
        <p:spPr>
          <a:xfrm>
            <a:off x="357808" y="6493067"/>
            <a:ext cx="6967003"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eriod"/>
            </a:pPr>
            <a:r>
              <a:rPr lang="en-GB" sz="800">
                <a:cs typeface="Arial"/>
              </a:rPr>
              <a:t>Refer ASX announcement (ASX:POS) </a:t>
            </a:r>
            <a:r>
              <a:rPr lang="en-GB" sz="800" i="1">
                <a:cs typeface="Arial"/>
              </a:rPr>
              <a:t>"Gold Potential Builds at Black Swan" </a:t>
            </a:r>
            <a:r>
              <a:rPr lang="en-GB" sz="800">
                <a:cs typeface="Arial"/>
              </a:rPr>
              <a:t>dated 24 September 2024</a:t>
            </a:r>
            <a:endParaRPr lang="en-US" sz="2000">
              <a:cs typeface="Arial" panose="020B0604020202020204"/>
            </a:endParaRPr>
          </a:p>
        </p:txBody>
      </p:sp>
      <p:sp>
        <p:nvSpPr>
          <p:cNvPr id="7" name="Slide Number Placeholder 5">
            <a:extLst>
              <a:ext uri="{FF2B5EF4-FFF2-40B4-BE49-F238E27FC236}">
                <a16:creationId xmlns:a16="http://schemas.microsoft.com/office/drawing/2014/main" id="{E2AE4E19-CDE5-A841-4D7F-AD79B8B7226C}"/>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21</a:t>
            </a:fld>
            <a:endParaRPr lang="en-AU"/>
          </a:p>
        </p:txBody>
      </p:sp>
    </p:spTree>
    <p:extLst>
      <p:ext uri="{BB962C8B-B14F-4D97-AF65-F5344CB8AC3E}">
        <p14:creationId xmlns:p14="http://schemas.microsoft.com/office/powerpoint/2010/main" val="385618542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F2641-E76B-120B-37C1-084F043189CD}"/>
              </a:ext>
            </a:extLst>
          </p:cNvPr>
          <p:cNvSpPr>
            <a:spLocks noGrp="1"/>
          </p:cNvSpPr>
          <p:nvPr>
            <p:ph type="title"/>
          </p:nvPr>
        </p:nvSpPr>
        <p:spPr/>
        <p:txBody>
          <a:bodyPr/>
          <a:lstStyle/>
          <a:p>
            <a:r>
              <a:rPr lang="en-AU"/>
              <a:t>Platform for regional consolidation</a:t>
            </a:r>
          </a:p>
        </p:txBody>
      </p:sp>
      <p:sp>
        <p:nvSpPr>
          <p:cNvPr id="3" name="Content Placeholder 2">
            <a:extLst>
              <a:ext uri="{FF2B5EF4-FFF2-40B4-BE49-F238E27FC236}">
                <a16:creationId xmlns:a16="http://schemas.microsoft.com/office/drawing/2014/main" id="{C0D61A83-19B5-BFE9-13BB-255B9730BB40}"/>
              </a:ext>
            </a:extLst>
          </p:cNvPr>
          <p:cNvSpPr>
            <a:spLocks noGrp="1"/>
          </p:cNvSpPr>
          <p:nvPr>
            <p:ph sz="half" idx="1"/>
          </p:nvPr>
        </p:nvSpPr>
        <p:spPr>
          <a:xfrm>
            <a:off x="357809" y="1267200"/>
            <a:ext cx="4462284" cy="4787913"/>
          </a:xfrm>
        </p:spPr>
        <p:txBody>
          <a:bodyPr vert="horz" lIns="91440" tIns="45720" rIns="91440" bIns="45720" rtlCol="0" anchor="t">
            <a:normAutofit/>
          </a:bodyPr>
          <a:lstStyle/>
          <a:p>
            <a:pPr>
              <a:lnSpc>
                <a:spcPct val="100000"/>
              </a:lnSpc>
              <a:spcBef>
                <a:spcPts val="600"/>
              </a:spcBef>
              <a:buClr>
                <a:schemeClr val="accent1"/>
              </a:buClr>
              <a:buSzPct val="120000"/>
            </a:pPr>
            <a:r>
              <a:rPr lang="en-US" sz="1800"/>
              <a:t>Non-producer access to third party gold processing in the Goldfields is becoming increasingly difficult</a:t>
            </a:r>
          </a:p>
          <a:p>
            <a:pPr>
              <a:lnSpc>
                <a:spcPct val="100000"/>
              </a:lnSpc>
              <a:spcBef>
                <a:spcPts val="600"/>
              </a:spcBef>
              <a:buClr>
                <a:schemeClr val="accent1"/>
              </a:buClr>
              <a:buSzPct val="120000"/>
            </a:pPr>
            <a:r>
              <a:rPr lang="en-AU" sz="1800"/>
              <a:t>Conversion of a </a:t>
            </a:r>
            <a:r>
              <a:rPr lang="en-AU" sz="1800" b="1"/>
              <a:t>2.2Mtpa processing facility</a:t>
            </a:r>
            <a:r>
              <a:rPr lang="en-AU" sz="1800"/>
              <a:t> to gold production has potential to unlock stranded gold resources in the region</a:t>
            </a:r>
            <a:endParaRPr lang="en-AU" sz="1800" baseline="30000"/>
          </a:p>
          <a:p>
            <a:pPr>
              <a:lnSpc>
                <a:spcPct val="100000"/>
              </a:lnSpc>
              <a:spcBef>
                <a:spcPts val="600"/>
              </a:spcBef>
              <a:buClr>
                <a:schemeClr val="accent1"/>
              </a:buClr>
              <a:buSzPct val="120000"/>
            </a:pPr>
            <a:r>
              <a:rPr lang="en-AU" sz="1800"/>
              <a:t>Maritana will assess</a:t>
            </a:r>
            <a:r>
              <a:rPr lang="en-AU" sz="1800" b="1"/>
              <a:t> accretive opportunities to add to mine life:</a:t>
            </a:r>
          </a:p>
          <a:p>
            <a:pPr lvl="1">
              <a:spcBef>
                <a:spcPts val="600"/>
              </a:spcBef>
              <a:buSzPct val="120000"/>
            </a:pPr>
            <a:r>
              <a:rPr lang="en-AU" sz="1800" b="1"/>
              <a:t>Partnership opportunities</a:t>
            </a:r>
            <a:r>
              <a:rPr lang="en-AU" sz="1800"/>
              <a:t> – joint venture, toll milling, and ore purchase arrangements</a:t>
            </a:r>
            <a:endParaRPr lang="en-AU" sz="1800">
              <a:cs typeface="Arial"/>
            </a:endParaRPr>
          </a:p>
          <a:p>
            <a:pPr lvl="1">
              <a:spcBef>
                <a:spcPts val="600"/>
              </a:spcBef>
              <a:buSzPct val="120000"/>
            </a:pPr>
            <a:r>
              <a:rPr lang="en-AU" sz="1800" b="1"/>
              <a:t>Acquisitions</a:t>
            </a:r>
            <a:r>
              <a:rPr lang="en-AU" sz="1800"/>
              <a:t> – asset purchases or corporate transactions</a:t>
            </a:r>
            <a:endParaRPr lang="en-AU" sz="1800">
              <a:cs typeface="Arial"/>
            </a:endParaRPr>
          </a:p>
          <a:p>
            <a:endParaRPr lang="en-AU"/>
          </a:p>
        </p:txBody>
      </p:sp>
      <p:sp>
        <p:nvSpPr>
          <p:cNvPr id="5" name="Text Placeholder 2">
            <a:extLst>
              <a:ext uri="{FF2B5EF4-FFF2-40B4-BE49-F238E27FC236}">
                <a16:creationId xmlns:a16="http://schemas.microsoft.com/office/drawing/2014/main" id="{7D806D6D-0E52-BAAC-8559-BA6FB75141C3}"/>
              </a:ext>
            </a:extLst>
          </p:cNvPr>
          <p:cNvSpPr txBox="1">
            <a:spLocks/>
          </p:cNvSpPr>
          <p:nvPr/>
        </p:nvSpPr>
        <p:spPr>
          <a:xfrm>
            <a:off x="361394" y="799806"/>
            <a:ext cx="11597341" cy="46851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Several deposits of gold deposits in region are without a clear processing solution</a:t>
            </a:r>
          </a:p>
        </p:txBody>
      </p:sp>
      <p:pic>
        <p:nvPicPr>
          <p:cNvPr id="6" name="Picture 5" descr="A map of different colored squares&#10;&#10;AI-generated content may be incorrect.">
            <a:extLst>
              <a:ext uri="{FF2B5EF4-FFF2-40B4-BE49-F238E27FC236}">
                <a16:creationId xmlns:a16="http://schemas.microsoft.com/office/drawing/2014/main" id="{82EEA168-1F14-CE9D-7E64-09B8772DD3BA}"/>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026306" y="1238625"/>
            <a:ext cx="6932429" cy="4863800"/>
          </a:xfrm>
          <a:prstGeom prst="rect">
            <a:avLst/>
          </a:prstGeom>
        </p:spPr>
      </p:pic>
      <p:sp>
        <p:nvSpPr>
          <p:cNvPr id="4" name="TextBox 3">
            <a:extLst>
              <a:ext uri="{FF2B5EF4-FFF2-40B4-BE49-F238E27FC236}">
                <a16:creationId xmlns:a16="http://schemas.microsoft.com/office/drawing/2014/main" id="{8AED5080-B567-FE11-6B17-E2C12B1F83B8}"/>
              </a:ext>
            </a:extLst>
          </p:cNvPr>
          <p:cNvSpPr txBox="1"/>
          <p:nvPr/>
        </p:nvSpPr>
        <p:spPr>
          <a:xfrm>
            <a:off x="9848088" y="0"/>
            <a:ext cx="2110648" cy="706998"/>
          </a:xfrm>
          <a:prstGeom prst="rect">
            <a:avLst/>
          </a:prstGeom>
          <a:gradFill>
            <a:gsLst>
              <a:gs pos="0">
                <a:schemeClr val="accent5"/>
              </a:gs>
              <a:gs pos="100000">
                <a:schemeClr val="accent1"/>
              </a:gs>
            </a:gsLst>
            <a:lin ang="5400000" scaled="1"/>
          </a:gradFill>
        </p:spPr>
        <p:txBody>
          <a:bodyPr wrap="square" rtlCol="0" anchor="b">
            <a:noAutofit/>
          </a:bodyPr>
          <a:lstStyle/>
          <a:p>
            <a:pPr algn="ctr"/>
            <a:r>
              <a:rPr lang="en-AU" sz="2200" b="1">
                <a:solidFill>
                  <a:schemeClr val="bg1"/>
                </a:solidFill>
                <a:latin typeface="+mj-lt"/>
                <a:ea typeface="Nirmala UI" panose="020B0502040204020203" pitchFamily="34" charset="0"/>
                <a:cs typeface="Nirmala UI" panose="020B0502040204020203" pitchFamily="34" charset="0"/>
              </a:rPr>
              <a:t>GROWTH</a:t>
            </a:r>
          </a:p>
        </p:txBody>
      </p:sp>
      <p:sp>
        <p:nvSpPr>
          <p:cNvPr id="7" name="Slide Number Placeholder 5">
            <a:extLst>
              <a:ext uri="{FF2B5EF4-FFF2-40B4-BE49-F238E27FC236}">
                <a16:creationId xmlns:a16="http://schemas.microsoft.com/office/drawing/2014/main" id="{B29F235C-0E4D-4067-18BF-9BBBB2A6D0CA}"/>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22</a:t>
            </a:fld>
            <a:endParaRPr lang="en-AU"/>
          </a:p>
        </p:txBody>
      </p:sp>
      <p:grpSp>
        <p:nvGrpSpPr>
          <p:cNvPr id="10" name="Group 9">
            <a:extLst>
              <a:ext uri="{FF2B5EF4-FFF2-40B4-BE49-F238E27FC236}">
                <a16:creationId xmlns:a16="http://schemas.microsoft.com/office/drawing/2014/main" id="{DFDC5446-B241-C38C-E445-18F05B5130EB}"/>
              </a:ext>
            </a:extLst>
          </p:cNvPr>
          <p:cNvGrpSpPr/>
          <p:nvPr/>
        </p:nvGrpSpPr>
        <p:grpSpPr>
          <a:xfrm>
            <a:off x="10482470" y="1620540"/>
            <a:ext cx="1316384" cy="413670"/>
            <a:chOff x="10482470" y="1620540"/>
            <a:chExt cx="1316384" cy="413670"/>
          </a:xfrm>
        </p:grpSpPr>
        <p:sp>
          <p:nvSpPr>
            <p:cNvPr id="8" name="Rectangle 7">
              <a:extLst>
                <a:ext uri="{FF2B5EF4-FFF2-40B4-BE49-F238E27FC236}">
                  <a16:creationId xmlns:a16="http://schemas.microsoft.com/office/drawing/2014/main" id="{EC011374-41D8-D83A-8607-BA82CFFB754D}"/>
                </a:ext>
              </a:extLst>
            </p:cNvPr>
            <p:cNvSpPr/>
            <p:nvPr/>
          </p:nvSpPr>
          <p:spPr>
            <a:xfrm>
              <a:off x="10482470" y="1620540"/>
              <a:ext cx="1316384" cy="413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9" name="Graphic 8">
              <a:extLst>
                <a:ext uri="{FF2B5EF4-FFF2-40B4-BE49-F238E27FC236}">
                  <a16:creationId xmlns:a16="http://schemas.microsoft.com/office/drawing/2014/main" id="{0D11C051-5050-F781-7410-574FBB94C7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2572" y="1733050"/>
              <a:ext cx="1116179" cy="188650"/>
            </a:xfrm>
            <a:prstGeom prst="rect">
              <a:avLst/>
            </a:prstGeom>
          </p:spPr>
        </p:pic>
      </p:grpSp>
    </p:spTree>
    <p:extLst>
      <p:ext uri="{BB962C8B-B14F-4D97-AF65-F5344CB8AC3E}">
        <p14:creationId xmlns:p14="http://schemas.microsoft.com/office/powerpoint/2010/main" val="239526725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9DE0BF-A531-BAD0-7D10-7EEBA245D08D}"/>
              </a:ext>
            </a:extLst>
          </p:cNvPr>
          <p:cNvSpPr/>
          <p:nvPr/>
        </p:nvSpPr>
        <p:spPr>
          <a:xfrm>
            <a:off x="8362175" y="1435608"/>
            <a:ext cx="3829825" cy="4845922"/>
          </a:xfrm>
          <a:prstGeom prst="rect">
            <a:avLst/>
          </a:prstGeom>
          <a:gradFill>
            <a:gsLst>
              <a:gs pos="0">
                <a:schemeClr val="accent5"/>
              </a:gs>
              <a:gs pos="100000">
                <a:schemeClr val="accent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0114F79-66CB-B738-1818-F9B64C1B66EA}"/>
              </a:ext>
            </a:extLst>
          </p:cNvPr>
          <p:cNvSpPr>
            <a:spLocks noGrp="1"/>
          </p:cNvSpPr>
          <p:nvPr>
            <p:ph type="title"/>
          </p:nvPr>
        </p:nvSpPr>
        <p:spPr>
          <a:xfrm>
            <a:off x="5997590" y="225165"/>
            <a:ext cx="5027370" cy="1100715"/>
          </a:xfrm>
        </p:spPr>
        <p:txBody>
          <a:bodyPr/>
          <a:lstStyle/>
          <a:p>
            <a:r>
              <a:rPr lang="en-US"/>
              <a:t>An Emerging Standalone Gold Producer</a:t>
            </a:r>
            <a:endParaRPr lang="en-AU"/>
          </a:p>
        </p:txBody>
      </p:sp>
      <p:pic>
        <p:nvPicPr>
          <p:cNvPr id="7" name="Picture 6" descr="An aerial view of a large crater&#10;&#10;AI-generated content may be incorrect.">
            <a:extLst>
              <a:ext uri="{FF2B5EF4-FFF2-40B4-BE49-F238E27FC236}">
                <a16:creationId xmlns:a16="http://schemas.microsoft.com/office/drawing/2014/main" id="{67C26D46-C735-5BAE-623F-6F1B49C6FE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a:fillRect/>
          </a:stretch>
        </p:blipFill>
        <p:spPr>
          <a:xfrm>
            <a:off x="79248" y="0"/>
            <a:ext cx="5303519" cy="6858000"/>
          </a:xfrm>
          <a:prstGeom prst="rect">
            <a:avLst/>
          </a:prstGeom>
        </p:spPr>
      </p:pic>
      <p:sp>
        <p:nvSpPr>
          <p:cNvPr id="9" name="Rectangle 8">
            <a:extLst>
              <a:ext uri="{FF2B5EF4-FFF2-40B4-BE49-F238E27FC236}">
                <a16:creationId xmlns:a16="http://schemas.microsoft.com/office/drawing/2014/main" id="{5607EF83-19C3-37C3-D596-CAD746868A79}"/>
              </a:ext>
            </a:extLst>
          </p:cNvPr>
          <p:cNvSpPr/>
          <p:nvPr/>
        </p:nvSpPr>
        <p:spPr>
          <a:xfrm>
            <a:off x="4606426" y="1435608"/>
            <a:ext cx="1177905" cy="48459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0E2B9D88-86B7-4489-6310-3E78DFB46F67}"/>
              </a:ext>
            </a:extLst>
          </p:cNvPr>
          <p:cNvSpPr txBox="1"/>
          <p:nvPr/>
        </p:nvSpPr>
        <p:spPr>
          <a:xfrm>
            <a:off x="9514329" y="2915858"/>
            <a:ext cx="2343912" cy="738664"/>
          </a:xfrm>
          <a:prstGeom prst="rect">
            <a:avLst/>
          </a:prstGeom>
          <a:noFill/>
        </p:spPr>
        <p:txBody>
          <a:bodyPr wrap="square" rtlCol="0">
            <a:spAutoFit/>
          </a:bodyPr>
          <a:lstStyle/>
          <a:p>
            <a:r>
              <a:rPr lang="en-AU" sz="1400">
                <a:solidFill>
                  <a:schemeClr val="bg1"/>
                </a:solidFill>
                <a:latin typeface="+mj-lt"/>
                <a:ea typeface="Nirmala Text" panose="020B0502040204020203" pitchFamily="34" charset="0"/>
                <a:cs typeface="Nirmala Text" panose="020B0502040204020203" pitchFamily="34" charset="0"/>
              </a:rPr>
              <a:t>Studies demonstrate a </a:t>
            </a:r>
            <a:r>
              <a:rPr lang="en-AU" sz="1400" b="1">
                <a:solidFill>
                  <a:schemeClr val="bg1"/>
                </a:solidFill>
                <a:latin typeface="+mj-lt"/>
                <a:ea typeface="Nirmala Text" panose="020B0502040204020203" pitchFamily="34" charset="0"/>
                <a:cs typeface="Nirmala Text" panose="020B0502040204020203" pitchFamily="34" charset="0"/>
              </a:rPr>
              <a:t>robust initial five year mine plan</a:t>
            </a:r>
          </a:p>
        </p:txBody>
      </p:sp>
      <p:sp>
        <p:nvSpPr>
          <p:cNvPr id="11" name="TextBox 10">
            <a:extLst>
              <a:ext uri="{FF2B5EF4-FFF2-40B4-BE49-F238E27FC236}">
                <a16:creationId xmlns:a16="http://schemas.microsoft.com/office/drawing/2014/main" id="{DBE0F2D9-EEF9-EC49-5FCA-4A9BBB60A379}"/>
              </a:ext>
            </a:extLst>
          </p:cNvPr>
          <p:cNvSpPr txBox="1"/>
          <p:nvPr/>
        </p:nvSpPr>
        <p:spPr>
          <a:xfrm>
            <a:off x="5847516" y="1805647"/>
            <a:ext cx="2322444" cy="954107"/>
          </a:xfrm>
          <a:prstGeom prst="rect">
            <a:avLst/>
          </a:prstGeom>
          <a:noFill/>
        </p:spPr>
        <p:txBody>
          <a:bodyPr wrap="square" lIns="91440" tIns="45720" rIns="91440" bIns="45720" anchor="t">
            <a:spAutoFit/>
          </a:bodyPr>
          <a:lstStyle/>
          <a:p>
            <a:r>
              <a:rPr lang="en-AU" sz="1400" b="1">
                <a:latin typeface="+mj-lt"/>
                <a:ea typeface="Nirmala Text"/>
                <a:cs typeface="Nirmala Text"/>
              </a:rPr>
              <a:t>Clear and deliverable business plan </a:t>
            </a:r>
            <a:r>
              <a:rPr lang="en-AU" sz="1400">
                <a:latin typeface="+mj-lt"/>
                <a:ea typeface="Nirmala Text"/>
                <a:cs typeface="Nirmala Text"/>
              </a:rPr>
              <a:t>to become</a:t>
            </a:r>
            <a:r>
              <a:rPr lang="en-AU" sz="1400" strike="sngStrike">
                <a:latin typeface="+mj-lt"/>
                <a:ea typeface="Nirmala Text"/>
                <a:cs typeface="Nirmala Text"/>
              </a:rPr>
              <a:t> </a:t>
            </a:r>
            <a:r>
              <a:rPr lang="en-AU" sz="1400">
                <a:latin typeface="+mj-lt"/>
                <a:ea typeface="Nirmala Text"/>
                <a:cs typeface="Nirmala Text"/>
              </a:rPr>
              <a:t>a new </a:t>
            </a:r>
            <a:r>
              <a:rPr lang="en-AU" sz="1400" b="1">
                <a:latin typeface="+mj-lt"/>
                <a:ea typeface="Nirmala Text"/>
                <a:cs typeface="Nirmala Text"/>
              </a:rPr>
              <a:t>standalone </a:t>
            </a:r>
            <a:br>
              <a:rPr lang="en-AU" sz="1400" b="1">
                <a:latin typeface="+mj-lt"/>
                <a:ea typeface="Nirmala Text"/>
                <a:cs typeface="Nirmala Text"/>
              </a:rPr>
            </a:br>
            <a:r>
              <a:rPr lang="en-AU" sz="1400">
                <a:latin typeface="+mj-lt"/>
                <a:ea typeface="Nirmala Text"/>
                <a:cs typeface="Nirmala Text"/>
              </a:rPr>
              <a:t>WA gold miner</a:t>
            </a:r>
            <a:endParaRPr lang="en-AU" sz="1400" b="1">
              <a:solidFill>
                <a:srgbClr val="FFFF00"/>
              </a:solidFill>
              <a:latin typeface="+mj-lt"/>
              <a:ea typeface="Nirmala Text" panose="020B0502040204020203" pitchFamily="34" charset="0"/>
              <a:cs typeface="Nirmala Text" panose="020B0502040204020203" pitchFamily="34" charset="0"/>
            </a:endParaRPr>
          </a:p>
        </p:txBody>
      </p:sp>
      <p:sp>
        <p:nvSpPr>
          <p:cNvPr id="12" name="TextBox 11">
            <a:extLst>
              <a:ext uri="{FF2B5EF4-FFF2-40B4-BE49-F238E27FC236}">
                <a16:creationId xmlns:a16="http://schemas.microsoft.com/office/drawing/2014/main" id="{A9CB9937-E7B6-45B6-5624-9C031C6DFBA8}"/>
              </a:ext>
            </a:extLst>
          </p:cNvPr>
          <p:cNvSpPr txBox="1"/>
          <p:nvPr/>
        </p:nvSpPr>
        <p:spPr>
          <a:xfrm>
            <a:off x="9514329" y="1805647"/>
            <a:ext cx="2343912" cy="738664"/>
          </a:xfrm>
          <a:prstGeom prst="rect">
            <a:avLst/>
          </a:prstGeom>
          <a:noFill/>
        </p:spPr>
        <p:txBody>
          <a:bodyPr wrap="square" lIns="91440" tIns="45720" rIns="91440" bIns="45720" anchor="t">
            <a:spAutoFit/>
          </a:bodyPr>
          <a:lstStyle/>
          <a:p>
            <a:r>
              <a:rPr lang="en-AU" sz="1400">
                <a:solidFill>
                  <a:schemeClr val="bg1"/>
                </a:solidFill>
                <a:latin typeface="+mj-lt"/>
                <a:ea typeface="Nirmala Text"/>
                <a:cs typeface="Nirmala Text"/>
              </a:rPr>
              <a:t>Combination of </a:t>
            </a:r>
            <a:r>
              <a:rPr lang="en-AU" sz="1400" b="1">
                <a:solidFill>
                  <a:schemeClr val="bg1"/>
                </a:solidFill>
                <a:latin typeface="+mj-lt"/>
                <a:ea typeface="Nirmala Text"/>
                <a:cs typeface="Nirmala Text"/>
              </a:rPr>
              <a:t>1.9Moz of Mineral Resource</a:t>
            </a:r>
            <a:r>
              <a:rPr lang="en-US" sz="1400" b="1" baseline="30000">
                <a:solidFill>
                  <a:schemeClr val="bg1"/>
                </a:solidFill>
              </a:rPr>
              <a:t>1</a:t>
            </a:r>
            <a:r>
              <a:rPr lang="en-AU" sz="1400" b="1">
                <a:solidFill>
                  <a:schemeClr val="bg1"/>
                </a:solidFill>
                <a:latin typeface="+mj-lt"/>
                <a:ea typeface="Nirmala Text"/>
                <a:cs typeface="Nirmala Text"/>
              </a:rPr>
              <a:t> </a:t>
            </a:r>
            <a:r>
              <a:rPr lang="en-AU" sz="1400">
                <a:solidFill>
                  <a:schemeClr val="bg1"/>
                </a:solidFill>
                <a:latin typeface="+mj-lt"/>
                <a:ea typeface="Nirmala Text"/>
                <a:cs typeface="Nirmala Text"/>
              </a:rPr>
              <a:t>and processing infrastructure</a:t>
            </a:r>
            <a:endParaRPr lang="en-AU" sz="1400" b="1">
              <a:solidFill>
                <a:schemeClr val="bg1"/>
              </a:solidFill>
              <a:latin typeface="+mj-lt"/>
              <a:ea typeface="Nirmala Text"/>
              <a:cs typeface="Nirmala Text"/>
            </a:endParaRPr>
          </a:p>
        </p:txBody>
      </p:sp>
      <p:sp>
        <p:nvSpPr>
          <p:cNvPr id="13" name="TextBox 12">
            <a:extLst>
              <a:ext uri="{FF2B5EF4-FFF2-40B4-BE49-F238E27FC236}">
                <a16:creationId xmlns:a16="http://schemas.microsoft.com/office/drawing/2014/main" id="{78871954-C78E-1280-F012-F35178F37F01}"/>
              </a:ext>
            </a:extLst>
          </p:cNvPr>
          <p:cNvSpPr txBox="1"/>
          <p:nvPr/>
        </p:nvSpPr>
        <p:spPr>
          <a:xfrm>
            <a:off x="5847516" y="4081807"/>
            <a:ext cx="2343912" cy="523220"/>
          </a:xfrm>
          <a:prstGeom prst="rect">
            <a:avLst/>
          </a:prstGeom>
          <a:noFill/>
        </p:spPr>
        <p:txBody>
          <a:bodyPr wrap="square">
            <a:spAutoFit/>
          </a:bodyPr>
          <a:lstStyle/>
          <a:p>
            <a:r>
              <a:rPr lang="en-AU" sz="1400" b="1">
                <a:latin typeface="+mj-lt"/>
                <a:ea typeface="Nirmala Text" panose="020B0502040204020203" pitchFamily="34" charset="0"/>
                <a:cs typeface="Nirmala Text" panose="020B0502040204020203" pitchFamily="34" charset="0"/>
              </a:rPr>
              <a:t>Fully funded </a:t>
            </a:r>
            <a:r>
              <a:rPr lang="en-AU" sz="1400">
                <a:latin typeface="+mj-lt"/>
                <a:ea typeface="Nirmala Text" panose="020B0502040204020203" pitchFamily="34" charset="0"/>
                <a:cs typeface="Nirmala Text" panose="020B0502040204020203" pitchFamily="34" charset="0"/>
              </a:rPr>
              <a:t>with an enhanced share register</a:t>
            </a:r>
            <a:endParaRPr lang="en-AU" sz="1400" b="1">
              <a:latin typeface="+mj-lt"/>
              <a:ea typeface="Nirmala Text" panose="020B0502040204020203" pitchFamily="34" charset="0"/>
              <a:cs typeface="Nirmala Text" panose="020B0502040204020203" pitchFamily="34" charset="0"/>
            </a:endParaRPr>
          </a:p>
        </p:txBody>
      </p:sp>
      <p:sp>
        <p:nvSpPr>
          <p:cNvPr id="14" name="TextBox 13">
            <a:extLst>
              <a:ext uri="{FF2B5EF4-FFF2-40B4-BE49-F238E27FC236}">
                <a16:creationId xmlns:a16="http://schemas.microsoft.com/office/drawing/2014/main" id="{D384BBE6-41F2-BD03-3B55-F911CE816DB5}"/>
              </a:ext>
            </a:extLst>
          </p:cNvPr>
          <p:cNvSpPr txBox="1"/>
          <p:nvPr/>
        </p:nvSpPr>
        <p:spPr>
          <a:xfrm>
            <a:off x="9514329" y="4081807"/>
            <a:ext cx="2343912" cy="738664"/>
          </a:xfrm>
          <a:prstGeom prst="rect">
            <a:avLst/>
          </a:prstGeom>
          <a:noFill/>
        </p:spPr>
        <p:txBody>
          <a:bodyPr wrap="square">
            <a:spAutoFit/>
          </a:bodyPr>
          <a:lstStyle/>
          <a:p>
            <a:r>
              <a:rPr lang="en-AU" sz="1400">
                <a:solidFill>
                  <a:schemeClr val="bg1"/>
                </a:solidFill>
                <a:latin typeface="+mj-lt"/>
                <a:ea typeface="Nirmala Text" panose="020B0502040204020203" pitchFamily="34" charset="0"/>
                <a:cs typeface="Nirmala Text" panose="020B0502040204020203" pitchFamily="34" charset="0"/>
              </a:rPr>
              <a:t>Credible, low capex plan to </a:t>
            </a:r>
            <a:r>
              <a:rPr lang="en-AU" sz="1400" b="1">
                <a:solidFill>
                  <a:schemeClr val="bg1"/>
                </a:solidFill>
                <a:latin typeface="+mj-lt"/>
                <a:ea typeface="Nirmala Text" panose="020B0502040204020203" pitchFamily="34" charset="0"/>
                <a:cs typeface="Nirmala Text" panose="020B0502040204020203" pitchFamily="34" charset="0"/>
              </a:rPr>
              <a:t>standalone gold production by mid-2027</a:t>
            </a:r>
          </a:p>
        </p:txBody>
      </p:sp>
      <p:sp>
        <p:nvSpPr>
          <p:cNvPr id="15" name="TextBox 14">
            <a:extLst>
              <a:ext uri="{FF2B5EF4-FFF2-40B4-BE49-F238E27FC236}">
                <a16:creationId xmlns:a16="http://schemas.microsoft.com/office/drawing/2014/main" id="{C563BF8B-86C7-B27A-A4C9-18441C7BEE08}"/>
              </a:ext>
            </a:extLst>
          </p:cNvPr>
          <p:cNvSpPr txBox="1"/>
          <p:nvPr/>
        </p:nvSpPr>
        <p:spPr>
          <a:xfrm>
            <a:off x="5847516" y="2915858"/>
            <a:ext cx="2343912" cy="738664"/>
          </a:xfrm>
          <a:prstGeom prst="rect">
            <a:avLst/>
          </a:prstGeom>
          <a:noFill/>
        </p:spPr>
        <p:txBody>
          <a:bodyPr wrap="square">
            <a:spAutoFit/>
          </a:bodyPr>
          <a:lstStyle/>
          <a:p>
            <a:r>
              <a:rPr lang="en-AU" sz="1400">
                <a:ea typeface="Nirmala Text" panose="020B0502040204020203" pitchFamily="34" charset="0"/>
                <a:cs typeface="Nirmala Text" panose="020B0502040204020203" pitchFamily="34" charset="0"/>
              </a:rPr>
              <a:t>Ramp up of production aligned with </a:t>
            </a:r>
            <a:r>
              <a:rPr lang="en-AU" sz="1400" b="1">
                <a:ea typeface="Nirmala Text" panose="020B0502040204020203" pitchFamily="34" charset="0"/>
                <a:cs typeface="Nirmala Text" panose="020B0502040204020203" pitchFamily="34" charset="0"/>
              </a:rPr>
              <a:t>strong gold price environment</a:t>
            </a:r>
            <a:endParaRPr lang="en-AU" sz="1400">
              <a:ea typeface="Nirmala Text" panose="020B0502040204020203" pitchFamily="34" charset="0"/>
              <a:cs typeface="Nirmala Text" panose="020B0502040204020203" pitchFamily="34" charset="0"/>
            </a:endParaRPr>
          </a:p>
        </p:txBody>
      </p:sp>
      <p:sp>
        <p:nvSpPr>
          <p:cNvPr id="16" name="TextBox 15">
            <a:extLst>
              <a:ext uri="{FF2B5EF4-FFF2-40B4-BE49-F238E27FC236}">
                <a16:creationId xmlns:a16="http://schemas.microsoft.com/office/drawing/2014/main" id="{C4E959E4-EB41-9DBF-2CF5-D0A468D45066}"/>
              </a:ext>
            </a:extLst>
          </p:cNvPr>
          <p:cNvSpPr txBox="1"/>
          <p:nvPr/>
        </p:nvSpPr>
        <p:spPr>
          <a:xfrm>
            <a:off x="5847516" y="5207894"/>
            <a:ext cx="2343912" cy="738664"/>
          </a:xfrm>
          <a:prstGeom prst="rect">
            <a:avLst/>
          </a:prstGeom>
          <a:noFill/>
        </p:spPr>
        <p:txBody>
          <a:bodyPr wrap="square">
            <a:spAutoFit/>
          </a:bodyPr>
          <a:lstStyle/>
          <a:p>
            <a:r>
              <a:rPr lang="en-AU" sz="1400">
                <a:ea typeface="Nirmala Text" panose="020B0502040204020203" pitchFamily="34" charset="0"/>
                <a:cs typeface="Nirmala Text" panose="020B0502040204020203" pitchFamily="34" charset="0"/>
              </a:rPr>
              <a:t>Highly experienced Board and Management with </a:t>
            </a:r>
            <a:r>
              <a:rPr lang="en-AU" sz="1400" b="1">
                <a:ea typeface="Nirmala Text" panose="020B0502040204020203" pitchFamily="34" charset="0"/>
                <a:cs typeface="Nirmala Text" panose="020B0502040204020203" pitchFamily="34" charset="0"/>
              </a:rPr>
              <a:t>strong</a:t>
            </a:r>
            <a:r>
              <a:rPr lang="en-AU" sz="1400">
                <a:ea typeface="Nirmala Text" panose="020B0502040204020203" pitchFamily="34" charset="0"/>
                <a:cs typeface="Nirmala Text" panose="020B0502040204020203" pitchFamily="34" charset="0"/>
              </a:rPr>
              <a:t> </a:t>
            </a:r>
            <a:r>
              <a:rPr lang="en-AU" sz="1400" b="1">
                <a:ea typeface="Nirmala Text" panose="020B0502040204020203" pitchFamily="34" charset="0"/>
                <a:cs typeface="Nirmala Text" panose="020B0502040204020203" pitchFamily="34" charset="0"/>
              </a:rPr>
              <a:t>regional expertise </a:t>
            </a:r>
          </a:p>
        </p:txBody>
      </p:sp>
      <p:sp>
        <p:nvSpPr>
          <p:cNvPr id="17" name="TextBox 16">
            <a:extLst>
              <a:ext uri="{FF2B5EF4-FFF2-40B4-BE49-F238E27FC236}">
                <a16:creationId xmlns:a16="http://schemas.microsoft.com/office/drawing/2014/main" id="{37040F9C-740B-3AD5-842F-007879F08B80}"/>
              </a:ext>
            </a:extLst>
          </p:cNvPr>
          <p:cNvSpPr txBox="1"/>
          <p:nvPr/>
        </p:nvSpPr>
        <p:spPr>
          <a:xfrm>
            <a:off x="9514328" y="5207894"/>
            <a:ext cx="2449071" cy="738664"/>
          </a:xfrm>
          <a:prstGeom prst="rect">
            <a:avLst/>
          </a:prstGeom>
          <a:noFill/>
        </p:spPr>
        <p:txBody>
          <a:bodyPr wrap="square">
            <a:spAutoFit/>
          </a:bodyPr>
          <a:lstStyle/>
          <a:p>
            <a:r>
              <a:rPr lang="en-AU" sz="1400">
                <a:solidFill>
                  <a:schemeClr val="bg1"/>
                </a:solidFill>
                <a:latin typeface="+mj-lt"/>
                <a:ea typeface="Nirmala Text" panose="020B0502040204020203" pitchFamily="34" charset="0"/>
                <a:cs typeface="Nirmala Text" panose="020B0502040204020203" pitchFamily="34" charset="0"/>
              </a:rPr>
              <a:t>Attractive current valuation relative to peers, with growth and </a:t>
            </a:r>
            <a:r>
              <a:rPr lang="en-AU" sz="1400" b="1">
                <a:solidFill>
                  <a:schemeClr val="bg1"/>
                </a:solidFill>
                <a:latin typeface="+mj-lt"/>
                <a:ea typeface="Nirmala Text" panose="020B0502040204020203" pitchFamily="34" charset="0"/>
                <a:cs typeface="Nirmala Text" panose="020B0502040204020203" pitchFamily="34" charset="0"/>
              </a:rPr>
              <a:t>re-rating potential</a:t>
            </a:r>
          </a:p>
        </p:txBody>
      </p:sp>
      <p:pic>
        <p:nvPicPr>
          <p:cNvPr id="23" name="Graphic 22">
            <a:extLst>
              <a:ext uri="{FF2B5EF4-FFF2-40B4-BE49-F238E27FC236}">
                <a16:creationId xmlns:a16="http://schemas.microsoft.com/office/drawing/2014/main" id="{145E254B-E672-E1D5-2732-A889964E69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10861" y="4090263"/>
            <a:ext cx="755299" cy="643509"/>
          </a:xfrm>
          <a:prstGeom prst="rect">
            <a:avLst/>
          </a:prstGeom>
        </p:spPr>
      </p:pic>
      <p:pic>
        <p:nvPicPr>
          <p:cNvPr id="25" name="Graphic 24">
            <a:extLst>
              <a:ext uri="{FF2B5EF4-FFF2-40B4-BE49-F238E27FC236}">
                <a16:creationId xmlns:a16="http://schemas.microsoft.com/office/drawing/2014/main" id="{90625FAA-6775-B21C-6A1C-588186A5390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654907" y="1858092"/>
            <a:ext cx="667207" cy="667207"/>
          </a:xfrm>
          <a:prstGeom prst="rect">
            <a:avLst/>
          </a:prstGeom>
        </p:spPr>
      </p:pic>
      <p:pic>
        <p:nvPicPr>
          <p:cNvPr id="27" name="Graphic 26">
            <a:extLst>
              <a:ext uri="{FF2B5EF4-FFF2-40B4-BE49-F238E27FC236}">
                <a16:creationId xmlns:a16="http://schemas.microsoft.com/office/drawing/2014/main" id="{DAAF0E01-F1E4-ECFA-7BBA-30ED3BA5D6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18659" y="2964289"/>
            <a:ext cx="667943" cy="650012"/>
          </a:xfrm>
          <a:prstGeom prst="rect">
            <a:avLst/>
          </a:prstGeom>
        </p:spPr>
      </p:pic>
      <p:pic>
        <p:nvPicPr>
          <p:cNvPr id="29" name="Graphic 28">
            <a:extLst>
              <a:ext uri="{FF2B5EF4-FFF2-40B4-BE49-F238E27FC236}">
                <a16:creationId xmlns:a16="http://schemas.microsoft.com/office/drawing/2014/main" id="{E0DD1FD1-B07F-138B-3094-077D1D7A938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866367" y="4081807"/>
            <a:ext cx="772527" cy="609890"/>
          </a:xfrm>
          <a:prstGeom prst="rect">
            <a:avLst/>
          </a:prstGeom>
        </p:spPr>
      </p:pic>
      <p:pic>
        <p:nvPicPr>
          <p:cNvPr id="31" name="Graphic 30">
            <a:extLst>
              <a:ext uri="{FF2B5EF4-FFF2-40B4-BE49-F238E27FC236}">
                <a16:creationId xmlns:a16="http://schemas.microsoft.com/office/drawing/2014/main" id="{1B257FD2-DDD1-15E0-BC72-9B2FFE2A83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35583" y="2956080"/>
            <a:ext cx="505855" cy="658221"/>
          </a:xfrm>
          <a:prstGeom prst="rect">
            <a:avLst/>
          </a:prstGeom>
        </p:spPr>
      </p:pic>
      <p:pic>
        <p:nvPicPr>
          <p:cNvPr id="33" name="Graphic 32">
            <a:extLst>
              <a:ext uri="{FF2B5EF4-FFF2-40B4-BE49-F238E27FC236}">
                <a16:creationId xmlns:a16="http://schemas.microsoft.com/office/drawing/2014/main" id="{D5555E8F-28CE-E93C-6F37-1C0EEE0005B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602247" y="5209734"/>
            <a:ext cx="772527" cy="734984"/>
          </a:xfrm>
          <a:prstGeom prst="rect">
            <a:avLst/>
          </a:prstGeom>
        </p:spPr>
      </p:pic>
      <p:pic>
        <p:nvPicPr>
          <p:cNvPr id="35" name="Graphic 34">
            <a:extLst>
              <a:ext uri="{FF2B5EF4-FFF2-40B4-BE49-F238E27FC236}">
                <a16:creationId xmlns:a16="http://schemas.microsoft.com/office/drawing/2014/main" id="{07274D23-5A3D-82E3-75F9-1E9231454CF2}"/>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778607" y="5272281"/>
            <a:ext cx="948047" cy="609890"/>
          </a:xfrm>
          <a:prstGeom prst="rect">
            <a:avLst/>
          </a:prstGeom>
        </p:spPr>
      </p:pic>
      <p:sp>
        <p:nvSpPr>
          <p:cNvPr id="5" name="TextBox 4">
            <a:extLst>
              <a:ext uri="{FF2B5EF4-FFF2-40B4-BE49-F238E27FC236}">
                <a16:creationId xmlns:a16="http://schemas.microsoft.com/office/drawing/2014/main" id="{52EF93BD-42D2-5B66-DFB1-49EBA824C862}"/>
              </a:ext>
            </a:extLst>
          </p:cNvPr>
          <p:cNvSpPr txBox="1"/>
          <p:nvPr/>
        </p:nvSpPr>
        <p:spPr>
          <a:xfrm>
            <a:off x="5382767" y="6496867"/>
            <a:ext cx="6094476" cy="215444"/>
          </a:xfrm>
          <a:prstGeom prst="rect">
            <a:avLst/>
          </a:prstGeom>
          <a:noFill/>
        </p:spPr>
        <p:txBody>
          <a:bodyPr wrap="square" lIns="91440" tIns="45720" rIns="91440" bIns="45720" anchor="t">
            <a:spAutoFit/>
          </a:bodyPr>
          <a:lstStyle/>
          <a:p>
            <a:pPr marL="228600" indent="-228600">
              <a:buAutoNum type="arabicPeriod"/>
            </a:pPr>
            <a:r>
              <a:rPr lang="en-AU" sz="800">
                <a:solidFill>
                  <a:schemeClr val="bg1">
                    <a:lumMod val="50000"/>
                  </a:schemeClr>
                </a:solidFill>
              </a:rPr>
              <a:t>Refer ASX Announcement </a:t>
            </a:r>
            <a:r>
              <a:rPr lang="en-AU" sz="800" i="1">
                <a:solidFill>
                  <a:schemeClr val="bg1">
                    <a:lumMod val="50000"/>
                  </a:schemeClr>
                </a:solidFill>
              </a:rPr>
              <a:t>“Gold Mineral Resources Update”</a:t>
            </a:r>
            <a:r>
              <a:rPr lang="en-AU" sz="800">
                <a:solidFill>
                  <a:schemeClr val="bg1">
                    <a:lumMod val="50000"/>
                  </a:schemeClr>
                </a:solidFill>
              </a:rPr>
              <a:t> dated 13 February 2026 </a:t>
            </a:r>
          </a:p>
        </p:txBody>
      </p:sp>
      <p:pic>
        <p:nvPicPr>
          <p:cNvPr id="8" name="Graphic 7" descr="Gantt Chart outline">
            <a:extLst>
              <a:ext uri="{FF2B5EF4-FFF2-40B4-BE49-F238E27FC236}">
                <a16:creationId xmlns:a16="http://schemas.microsoft.com/office/drawing/2014/main" id="{6B9B69B6-FA24-2E59-4A92-D7AE2563CAF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814239" y="1742749"/>
            <a:ext cx="914400" cy="914400"/>
          </a:xfrm>
          <a:prstGeom prst="rect">
            <a:avLst/>
          </a:prstGeom>
        </p:spPr>
      </p:pic>
      <p:sp>
        <p:nvSpPr>
          <p:cNvPr id="4" name="Slide Number Placeholder 5">
            <a:extLst>
              <a:ext uri="{FF2B5EF4-FFF2-40B4-BE49-F238E27FC236}">
                <a16:creationId xmlns:a16="http://schemas.microsoft.com/office/drawing/2014/main" id="{60BF9E83-18F8-F6E5-44A8-8D63886A23AE}"/>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23</a:t>
            </a:fld>
            <a:endParaRPr lang="en-AU"/>
          </a:p>
        </p:txBody>
      </p:sp>
    </p:spTree>
    <p:extLst>
      <p:ext uri="{BB962C8B-B14F-4D97-AF65-F5344CB8AC3E}">
        <p14:creationId xmlns:p14="http://schemas.microsoft.com/office/powerpoint/2010/main" val="364358861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6EBC-EB44-ADB0-8449-33F09FFFD671}"/>
              </a:ext>
            </a:extLst>
          </p:cNvPr>
          <p:cNvSpPr>
            <a:spLocks noGrp="1"/>
          </p:cNvSpPr>
          <p:nvPr>
            <p:ph type="ctrTitle"/>
          </p:nvPr>
        </p:nvSpPr>
        <p:spPr>
          <a:xfrm>
            <a:off x="7635240" y="1627631"/>
            <a:ext cx="3720150" cy="1984262"/>
          </a:xfrm>
        </p:spPr>
        <p:txBody>
          <a:bodyPr/>
          <a:lstStyle/>
          <a:p>
            <a:pPr algn="r"/>
            <a:r>
              <a:rPr lang="en-AU"/>
              <a:t>Contact Us</a:t>
            </a:r>
          </a:p>
        </p:txBody>
      </p:sp>
      <p:sp>
        <p:nvSpPr>
          <p:cNvPr id="3" name="Subtitle 2">
            <a:extLst>
              <a:ext uri="{FF2B5EF4-FFF2-40B4-BE49-F238E27FC236}">
                <a16:creationId xmlns:a16="http://schemas.microsoft.com/office/drawing/2014/main" id="{5FB63B0F-8A66-8FDD-F845-0D30DC3E55B6}"/>
              </a:ext>
            </a:extLst>
          </p:cNvPr>
          <p:cNvSpPr>
            <a:spLocks noGrp="1"/>
          </p:cNvSpPr>
          <p:nvPr>
            <p:ph type="subTitle" idx="1"/>
          </p:nvPr>
        </p:nvSpPr>
        <p:spPr>
          <a:xfrm>
            <a:off x="7635240" y="3831336"/>
            <a:ext cx="3720150" cy="2249424"/>
          </a:xfrm>
        </p:spPr>
        <p:txBody>
          <a:bodyPr>
            <a:normAutofit/>
          </a:bodyPr>
          <a:lstStyle/>
          <a:p>
            <a:pPr algn="r">
              <a:lnSpc>
                <a:spcPct val="100000"/>
              </a:lnSpc>
              <a:spcAft>
                <a:spcPts val="600"/>
              </a:spcAft>
            </a:pPr>
            <a:r>
              <a:rPr lang="en-AU" sz="1800" b="1"/>
              <a:t>Grant Haywood</a:t>
            </a:r>
            <a:br>
              <a:rPr lang="en-AU" sz="1800" b="1"/>
            </a:br>
            <a:r>
              <a:rPr lang="en-AU" sz="1800"/>
              <a:t>Managing Director and CEO</a:t>
            </a:r>
          </a:p>
          <a:p>
            <a:pPr algn="r">
              <a:lnSpc>
                <a:spcPct val="100000"/>
              </a:lnSpc>
            </a:pPr>
            <a:r>
              <a:rPr lang="pl-PL" sz="1800"/>
              <a:t>+61 </a:t>
            </a:r>
            <a:r>
              <a:rPr lang="en-AU" sz="1800"/>
              <a:t>(</a:t>
            </a:r>
            <a:r>
              <a:rPr lang="pl-PL" sz="1800"/>
              <a:t>08</a:t>
            </a:r>
            <a:r>
              <a:rPr lang="en-AU" sz="1800"/>
              <a:t>)</a:t>
            </a:r>
            <a:r>
              <a:rPr lang="pl-PL" sz="1800"/>
              <a:t> 9386 9534</a:t>
            </a:r>
            <a:br>
              <a:rPr lang="en-AU" sz="1800"/>
            </a:br>
            <a:r>
              <a:rPr lang="pl-PL" sz="1800">
                <a:hlinkClick r:id="rId2">
                  <a:extLst>
                    <a:ext uri="{A12FA001-AC4F-418D-AE19-62706E023703}">
                      <ahyp:hlinkClr xmlns:ahyp="http://schemas.microsoft.com/office/drawing/2018/hyperlinkcolor" val="tx"/>
                    </a:ext>
                  </a:extLst>
                </a:hlinkClick>
              </a:rPr>
              <a:t>admin@horizonminerals.com.a</a:t>
            </a:r>
            <a:r>
              <a:rPr lang="en-AU" sz="1800">
                <a:hlinkClick r:id="rId2">
                  <a:extLst>
                    <a:ext uri="{A12FA001-AC4F-418D-AE19-62706E023703}">
                      <ahyp:hlinkClr xmlns:ahyp="http://schemas.microsoft.com/office/drawing/2018/hyperlinkcolor" val="tx"/>
                    </a:ext>
                  </a:extLst>
                </a:hlinkClick>
              </a:rPr>
              <a:t>u</a:t>
            </a:r>
            <a:br>
              <a:rPr lang="en-AU" sz="1800"/>
            </a:br>
            <a:r>
              <a:rPr lang="pl-PL" sz="1800">
                <a:hlinkClick r:id="rId3">
                  <a:extLst>
                    <a:ext uri="{A12FA001-AC4F-418D-AE19-62706E023703}">
                      <ahyp:hlinkClr xmlns:ahyp="http://schemas.microsoft.com/office/drawing/2018/hyperlinkcolor" val="tx"/>
                    </a:ext>
                  </a:extLst>
                </a:hlinkClick>
              </a:rPr>
              <a:t>horizonminerals.com.au</a:t>
            </a:r>
            <a:br>
              <a:rPr lang="en-AU" sz="1800"/>
            </a:br>
            <a:r>
              <a:rPr lang="en-US" sz="1800"/>
              <a:t>PO Box 1064 West Perth WA 6872</a:t>
            </a:r>
            <a:endParaRPr lang="en-AU" sz="1800"/>
          </a:p>
        </p:txBody>
      </p:sp>
      <p:pic>
        <p:nvPicPr>
          <p:cNvPr id="5" name="Graphic 4">
            <a:extLst>
              <a:ext uri="{FF2B5EF4-FFF2-40B4-BE49-F238E27FC236}">
                <a16:creationId xmlns:a16="http://schemas.microsoft.com/office/drawing/2014/main" id="{126AAE8C-A447-094C-C10B-39DCC5D4AB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06144" y="1115139"/>
            <a:ext cx="3032246" cy="512492"/>
          </a:xfrm>
          <a:prstGeom prst="rect">
            <a:avLst/>
          </a:prstGeom>
        </p:spPr>
      </p:pic>
    </p:spTree>
    <p:extLst>
      <p:ext uri="{BB962C8B-B14F-4D97-AF65-F5344CB8AC3E}">
        <p14:creationId xmlns:p14="http://schemas.microsoft.com/office/powerpoint/2010/main" val="977307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4B4B0-48A3-FB1D-4DC0-61E2E0C1938B}"/>
              </a:ext>
            </a:extLst>
          </p:cNvPr>
          <p:cNvSpPr>
            <a:spLocks noGrp="1"/>
          </p:cNvSpPr>
          <p:nvPr>
            <p:ph type="title"/>
          </p:nvPr>
        </p:nvSpPr>
        <p:spPr/>
        <p:txBody>
          <a:bodyPr/>
          <a:lstStyle/>
          <a:p>
            <a:r>
              <a:rPr lang="en-AU"/>
              <a:t>Mineral Resource</a:t>
            </a:r>
            <a:r>
              <a:rPr lang="en-AU" baseline="30000"/>
              <a:t>1</a:t>
            </a:r>
            <a:r>
              <a:rPr lang="en-AU"/>
              <a:t> Estimate</a:t>
            </a:r>
          </a:p>
        </p:txBody>
      </p:sp>
      <p:sp>
        <p:nvSpPr>
          <p:cNvPr id="7" name="Footer Placeholder 4">
            <a:extLst>
              <a:ext uri="{FF2B5EF4-FFF2-40B4-BE49-F238E27FC236}">
                <a16:creationId xmlns:a16="http://schemas.microsoft.com/office/drawing/2014/main" id="{D05D6091-5A05-0BDA-956D-536963DF6A9C}"/>
              </a:ext>
            </a:extLst>
          </p:cNvPr>
          <p:cNvSpPr>
            <a:spLocks noGrp="1"/>
          </p:cNvSpPr>
          <p:nvPr>
            <p:ph type="ftr" sz="quarter" idx="3"/>
          </p:nvPr>
        </p:nvSpPr>
        <p:spPr>
          <a:prstGeom prst="rect">
            <a:avLst/>
          </a:prstGeom>
        </p:spPr>
        <p:txBody>
          <a:bodyPr vert="horz" lIns="91440" tIns="45720" rIns="91440" bIns="45720" rtlCol="0" anchor="ctr"/>
          <a:lstStyle>
            <a:lvl1pPr algn="l">
              <a:defRPr sz="1050">
                <a:solidFill>
                  <a:schemeClr val="tx1">
                    <a:tint val="82000"/>
                  </a:schemeClr>
                </a:solidFill>
              </a:defRPr>
            </a:lvl1pPr>
          </a:lstStyle>
          <a:p>
            <a:pPr marL="108000" indent="-228600">
              <a:buFont typeface="+mj-lt"/>
              <a:buAutoNum type="arabicPeriod"/>
            </a:pPr>
            <a:r>
              <a:rPr lang="en-AU" sz="800"/>
              <a:t>Refer ASX Announcement </a:t>
            </a:r>
            <a:r>
              <a:rPr lang="en-AU" sz="800" i="1"/>
              <a:t>“Gold Mineral Resources Update” </a:t>
            </a:r>
            <a:r>
              <a:rPr lang="en-AU" sz="800"/>
              <a:t>dated 13 February 2026</a:t>
            </a:r>
          </a:p>
        </p:txBody>
      </p:sp>
      <p:sp>
        <p:nvSpPr>
          <p:cNvPr id="3" name="Text Placeholder 2">
            <a:extLst>
              <a:ext uri="{FF2B5EF4-FFF2-40B4-BE49-F238E27FC236}">
                <a16:creationId xmlns:a16="http://schemas.microsoft.com/office/drawing/2014/main" id="{1FBCAF21-BA85-377C-5C9F-510B88ED3B7D}"/>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B62F26"/>
              </a:buClr>
              <a:buSzTx/>
              <a:buFont typeface="Arial" panose="020B0604020202020204" pitchFamily="34" charset="0"/>
              <a:buNone/>
              <a:tabLst/>
              <a:defRPr/>
            </a:pPr>
            <a:r>
              <a:rPr kumimoji="0" lang="en-US" sz="1800" b="1" i="0" u="none" strike="noStrike" kern="1200" cap="none" spc="0" normalizeH="0" baseline="0" noProof="0">
                <a:ln>
                  <a:noFill/>
                </a:ln>
                <a:solidFill>
                  <a:srgbClr val="ED5F23"/>
                </a:solidFill>
                <a:effectLst/>
                <a:uLnTx/>
                <a:uFillTx/>
                <a:latin typeface="Arial" panose="020B0604020202020204"/>
                <a:ea typeface="+mn-ea"/>
                <a:cs typeface="+mn-cs"/>
              </a:rPr>
              <a:t>Gold projects</a:t>
            </a:r>
          </a:p>
        </p:txBody>
      </p:sp>
      <p:sp>
        <p:nvSpPr>
          <p:cNvPr id="10" name="Rectangle 1">
            <a:extLst>
              <a:ext uri="{FF2B5EF4-FFF2-40B4-BE49-F238E27FC236}">
                <a16:creationId xmlns:a16="http://schemas.microsoft.com/office/drawing/2014/main" id="{06871B35-750F-7A9C-4032-A2C14A6258C3}"/>
              </a:ext>
            </a:extLst>
          </p:cNvPr>
          <p:cNvSpPr>
            <a:spLocks noChangeArrowheads="1"/>
          </p:cNvSpPr>
          <p:nvPr/>
        </p:nvSpPr>
        <p:spPr bwMode="auto">
          <a:xfrm>
            <a:off x="6346428" y="1459141"/>
            <a:ext cx="2135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AU" altLang="en-US" sz="800" b="0" i="0" u="none" strike="noStrike" cap="none" normalizeH="0" baseline="0">
                <a:ln>
                  <a:noFill/>
                </a:ln>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kumimoji="0" lang="en-AU"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Table 13">
            <a:extLst>
              <a:ext uri="{FF2B5EF4-FFF2-40B4-BE49-F238E27FC236}">
                <a16:creationId xmlns:a16="http://schemas.microsoft.com/office/drawing/2014/main" id="{CCAC28C8-0DF5-C1F4-1B82-946F183C30C9}"/>
              </a:ext>
            </a:extLst>
          </p:cNvPr>
          <p:cNvGraphicFramePr>
            <a:graphicFrameLocks noGrp="1"/>
          </p:cNvGraphicFramePr>
          <p:nvPr>
            <p:extLst>
              <p:ext uri="{D42A27DB-BD31-4B8C-83A1-F6EECF244321}">
                <p14:modId xmlns:p14="http://schemas.microsoft.com/office/powerpoint/2010/main" val="3023662483"/>
              </p:ext>
            </p:extLst>
          </p:nvPr>
        </p:nvGraphicFramePr>
        <p:xfrm>
          <a:off x="465220" y="1327301"/>
          <a:ext cx="11493516" cy="4539456"/>
        </p:xfrm>
        <a:graphic>
          <a:graphicData uri="http://schemas.openxmlformats.org/drawingml/2006/table">
            <a:tbl>
              <a:tblPr firstRow="1" firstCol="1" bandRow="1"/>
              <a:tblGrid>
                <a:gridCol w="2107467">
                  <a:extLst>
                    <a:ext uri="{9D8B030D-6E8A-4147-A177-3AD203B41FA5}">
                      <a16:colId xmlns:a16="http://schemas.microsoft.com/office/drawing/2014/main" val="3889662021"/>
                    </a:ext>
                  </a:extLst>
                </a:gridCol>
                <a:gridCol w="578309">
                  <a:extLst>
                    <a:ext uri="{9D8B030D-6E8A-4147-A177-3AD203B41FA5}">
                      <a16:colId xmlns:a16="http://schemas.microsoft.com/office/drawing/2014/main" val="1801578579"/>
                    </a:ext>
                  </a:extLst>
                </a:gridCol>
                <a:gridCol w="924836">
                  <a:extLst>
                    <a:ext uri="{9D8B030D-6E8A-4147-A177-3AD203B41FA5}">
                      <a16:colId xmlns:a16="http://schemas.microsoft.com/office/drawing/2014/main" val="151127957"/>
                    </a:ext>
                  </a:extLst>
                </a:gridCol>
                <a:gridCol w="578309">
                  <a:extLst>
                    <a:ext uri="{9D8B030D-6E8A-4147-A177-3AD203B41FA5}">
                      <a16:colId xmlns:a16="http://schemas.microsoft.com/office/drawing/2014/main" val="4138535107"/>
                    </a:ext>
                  </a:extLst>
                </a:gridCol>
                <a:gridCol w="872053">
                  <a:extLst>
                    <a:ext uri="{9D8B030D-6E8A-4147-A177-3AD203B41FA5}">
                      <a16:colId xmlns:a16="http://schemas.microsoft.com/office/drawing/2014/main" val="664205436"/>
                    </a:ext>
                  </a:extLst>
                </a:gridCol>
                <a:gridCol w="924836">
                  <a:extLst>
                    <a:ext uri="{9D8B030D-6E8A-4147-A177-3AD203B41FA5}">
                      <a16:colId xmlns:a16="http://schemas.microsoft.com/office/drawing/2014/main" val="2822912811"/>
                    </a:ext>
                  </a:extLst>
                </a:gridCol>
                <a:gridCol w="578309">
                  <a:extLst>
                    <a:ext uri="{9D8B030D-6E8A-4147-A177-3AD203B41FA5}">
                      <a16:colId xmlns:a16="http://schemas.microsoft.com/office/drawing/2014/main" val="1508376501"/>
                    </a:ext>
                  </a:extLst>
                </a:gridCol>
                <a:gridCol w="874348">
                  <a:extLst>
                    <a:ext uri="{9D8B030D-6E8A-4147-A177-3AD203B41FA5}">
                      <a16:colId xmlns:a16="http://schemas.microsoft.com/office/drawing/2014/main" val="3545864411"/>
                    </a:ext>
                  </a:extLst>
                </a:gridCol>
                <a:gridCol w="924836">
                  <a:extLst>
                    <a:ext uri="{9D8B030D-6E8A-4147-A177-3AD203B41FA5}">
                      <a16:colId xmlns:a16="http://schemas.microsoft.com/office/drawing/2014/main" val="3134820755"/>
                    </a:ext>
                  </a:extLst>
                </a:gridCol>
                <a:gridCol w="578309">
                  <a:extLst>
                    <a:ext uri="{9D8B030D-6E8A-4147-A177-3AD203B41FA5}">
                      <a16:colId xmlns:a16="http://schemas.microsoft.com/office/drawing/2014/main" val="1893083038"/>
                    </a:ext>
                  </a:extLst>
                </a:gridCol>
                <a:gridCol w="874348">
                  <a:extLst>
                    <a:ext uri="{9D8B030D-6E8A-4147-A177-3AD203B41FA5}">
                      <a16:colId xmlns:a16="http://schemas.microsoft.com/office/drawing/2014/main" val="956613762"/>
                    </a:ext>
                  </a:extLst>
                </a:gridCol>
                <a:gridCol w="924836">
                  <a:extLst>
                    <a:ext uri="{9D8B030D-6E8A-4147-A177-3AD203B41FA5}">
                      <a16:colId xmlns:a16="http://schemas.microsoft.com/office/drawing/2014/main" val="583876875"/>
                    </a:ext>
                  </a:extLst>
                </a:gridCol>
                <a:gridCol w="752720">
                  <a:extLst>
                    <a:ext uri="{9D8B030D-6E8A-4147-A177-3AD203B41FA5}">
                      <a16:colId xmlns:a16="http://schemas.microsoft.com/office/drawing/2014/main" val="450745522"/>
                    </a:ext>
                  </a:extLst>
                </a:gridCol>
              </a:tblGrid>
              <a:tr h="189144">
                <a:tc>
                  <a:txBody>
                    <a:bodyPr/>
                    <a:lstStyle/>
                    <a:p>
                      <a:pPr algn="l">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Project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gridSpan="3">
                  <a:txBody>
                    <a:bodyPr/>
                    <a:lstStyle/>
                    <a:p>
                      <a:pPr algn="l">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Measured</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hMerge="1">
                  <a:txBody>
                    <a:bodyPr/>
                    <a:lstStyle/>
                    <a:p>
                      <a:endParaRPr lang="en-AU"/>
                    </a:p>
                  </a:txBody>
                  <a:tcPr/>
                </a:tc>
                <a:tc hMerge="1">
                  <a:txBody>
                    <a:bodyPr/>
                    <a:lstStyle/>
                    <a:p>
                      <a:endParaRPr lang="en-AU"/>
                    </a:p>
                  </a:txBody>
                  <a:tcPr/>
                </a:tc>
                <a:tc gridSpan="3">
                  <a:txBody>
                    <a:bodyPr/>
                    <a:lstStyle/>
                    <a:p>
                      <a:pPr algn="l">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Indicated</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hMerge="1">
                  <a:txBody>
                    <a:bodyPr/>
                    <a:lstStyle/>
                    <a:p>
                      <a:endParaRPr lang="en-AU"/>
                    </a:p>
                  </a:txBody>
                  <a:tcPr/>
                </a:tc>
                <a:tc hMerge="1">
                  <a:txBody>
                    <a:bodyPr/>
                    <a:lstStyle/>
                    <a:p>
                      <a:endParaRPr lang="en-AU"/>
                    </a:p>
                  </a:txBody>
                  <a:tcPr/>
                </a:tc>
                <a:tc gridSpan="3">
                  <a:txBody>
                    <a:bodyPr/>
                    <a:lstStyle/>
                    <a:p>
                      <a:pPr algn="l">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Inferred</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hMerge="1">
                  <a:txBody>
                    <a:bodyPr/>
                    <a:lstStyle/>
                    <a:p>
                      <a:endParaRPr lang="en-AU"/>
                    </a:p>
                  </a:txBody>
                  <a:tcPr/>
                </a:tc>
                <a:tc hMerge="1">
                  <a:txBody>
                    <a:bodyPr/>
                    <a:lstStyle/>
                    <a:p>
                      <a:endParaRPr lang="en-AU"/>
                    </a:p>
                  </a:txBody>
                  <a:tcPr/>
                </a:tc>
                <a:tc gridSpan="3">
                  <a:txBody>
                    <a:bodyPr/>
                    <a:lstStyle/>
                    <a:p>
                      <a:pPr algn="l">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Total</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2193508299"/>
                  </a:ext>
                </a:extLst>
              </a:tr>
              <a:tr h="189144">
                <a:tc>
                  <a:txBody>
                    <a:bodyPr/>
                    <a:lstStyle/>
                    <a:p>
                      <a:pPr algn="l">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kt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Au (g/t)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koz</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kt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Au (g/t)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koz</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kt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Au (g/t)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koz</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kt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Au (g/t)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err="1">
                          <a:solidFill>
                            <a:srgbClr val="FFFFFF"/>
                          </a:solidFill>
                          <a:effectLst/>
                          <a:latin typeface="Arial" panose="020B0604020202020204" pitchFamily="34" charset="0"/>
                          <a:ea typeface="Times New Roman" panose="02020603050405020304" pitchFamily="18" charset="0"/>
                          <a:cs typeface="Arial" panose="020B0604020202020204" pitchFamily="34" charset="0"/>
                        </a:rPr>
                        <a:t>koz</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extLst>
                  <a:ext uri="{0D108BD9-81ED-4DB2-BD59-A6C34878D82A}">
                    <a16:rowId xmlns:a16="http://schemas.microsoft.com/office/drawing/2014/main" val="175530678"/>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Baden Powell</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79300326"/>
                  </a:ext>
                </a:extLst>
              </a:tr>
              <a:tr h="189144">
                <a:tc>
                  <a:txBody>
                    <a:bodyPr/>
                    <a:lstStyle/>
                    <a:p>
                      <a:pPr algn="l">
                        <a:lnSpc>
                          <a:spcPct val="115000"/>
                        </a:lnSpc>
                        <a:spcBef>
                          <a:spcPts val="600"/>
                        </a:spcBef>
                        <a:spcAft>
                          <a:spcPts val="1200"/>
                        </a:spcAft>
                        <a:buNone/>
                      </a:pPr>
                      <a:r>
                        <a:rPr lang="en-AU" sz="800" kern="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Boorara</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6,485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2,549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9,787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74759342"/>
                  </a:ext>
                </a:extLst>
              </a:tr>
              <a:tr h="189144">
                <a:tc>
                  <a:txBody>
                    <a:bodyPr/>
                    <a:lstStyle/>
                    <a:p>
                      <a:pPr algn="l">
                        <a:lnSpc>
                          <a:spcPct val="115000"/>
                        </a:lnSpc>
                        <a:spcBef>
                          <a:spcPts val="600"/>
                        </a:spcBef>
                        <a:spcAft>
                          <a:spcPts val="1200"/>
                        </a:spcAft>
                        <a:buNone/>
                      </a:pPr>
                      <a:r>
                        <a:rPr lang="en-AU" sz="800" kern="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Burbanks</a:t>
                      </a: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OP</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1,430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3,430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4,860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99817860"/>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Burbanks UG</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1,070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1,193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154430395"/>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Cannon</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30979977"/>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Capricorn</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14748016"/>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Coote</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0.86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0.86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934411274"/>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Crake</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1,699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1,822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965419725"/>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Golden Ridge</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89705480"/>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Golden Ridge North</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0.86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2,532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0.97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15815545"/>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Gordons Dam</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693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693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805946462"/>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Jacques/Peyes</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996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856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1,852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238419567"/>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Monument</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919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919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3512855"/>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Phillips Find OP</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2.48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62507550"/>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Phillips Find UG</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781883830"/>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Rosehill (OP)</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92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8601752"/>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Rosehill (UG)</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039628380"/>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Pinner</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449050304"/>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Kalpini</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1,768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2,359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356378363"/>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Pennys Find</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63</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738293981"/>
                  </a:ext>
                </a:extLst>
              </a:tr>
              <a:tr h="189144">
                <a:tc>
                  <a:txBody>
                    <a:bodyPr/>
                    <a:lstStyle/>
                    <a:p>
                      <a:pPr algn="l">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Teal</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801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1,811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a:noFill/>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a:lnSpc>
                          <a:spcPct val="115000"/>
                        </a:lnSpc>
                        <a:spcBef>
                          <a:spcPts val="600"/>
                        </a:spcBef>
                        <a:spcAft>
                          <a:spcPts val="1200"/>
                        </a:spcAft>
                        <a:buNone/>
                      </a:pPr>
                      <a:r>
                        <a:rPr lang="en-AU" sz="8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16246174"/>
                  </a:ext>
                </a:extLst>
              </a:tr>
              <a:tr h="189144">
                <a:tc>
                  <a:txBody>
                    <a:bodyPr/>
                    <a:lstStyle/>
                    <a:p>
                      <a:pPr algn="l">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Grand Total</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bg2"/>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947</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1.36</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41</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16,879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1.74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944</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16,489</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1.68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892</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34,315</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1.70</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a:lnSpc>
                          <a:spcPct val="115000"/>
                        </a:lnSpc>
                        <a:spcBef>
                          <a:spcPts val="600"/>
                        </a:spcBef>
                        <a:spcAft>
                          <a:spcPts val="1200"/>
                        </a:spcAft>
                        <a:buNone/>
                      </a:pPr>
                      <a:r>
                        <a:rPr lang="en-AU" sz="800" b="1" kern="0">
                          <a:solidFill>
                            <a:srgbClr val="FFFFFF"/>
                          </a:solidFill>
                          <a:effectLst/>
                          <a:latin typeface="Arial" panose="020B0604020202020204" pitchFamily="34" charset="0"/>
                          <a:ea typeface="Times New Roman" panose="02020603050405020304" pitchFamily="18" charset="0"/>
                          <a:cs typeface="Arial" panose="020B0604020202020204" pitchFamily="34" charset="0"/>
                        </a:rPr>
                        <a:t>1,878</a:t>
                      </a:r>
                      <a:endParaRPr lang="en-AU" sz="1000" kern="10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lnL w="12700" cap="flat" cmpd="sng" algn="ctr">
                      <a:solidFill>
                        <a:srgbClr val="ED5F2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extLst>
                  <a:ext uri="{0D108BD9-81ED-4DB2-BD59-A6C34878D82A}">
                    <a16:rowId xmlns:a16="http://schemas.microsoft.com/office/drawing/2014/main" val="159280503"/>
                  </a:ext>
                </a:extLst>
              </a:tr>
            </a:tbl>
          </a:graphicData>
        </a:graphic>
      </p:graphicFrame>
      <p:sp>
        <p:nvSpPr>
          <p:cNvPr id="16" name="TextBox 15">
            <a:extLst>
              <a:ext uri="{FF2B5EF4-FFF2-40B4-BE49-F238E27FC236}">
                <a16:creationId xmlns:a16="http://schemas.microsoft.com/office/drawing/2014/main" id="{63360BA4-B216-2B17-D3F5-9F5113990A23}"/>
              </a:ext>
            </a:extLst>
          </p:cNvPr>
          <p:cNvSpPr txBox="1"/>
          <p:nvPr/>
        </p:nvSpPr>
        <p:spPr>
          <a:xfrm>
            <a:off x="361395" y="5976628"/>
            <a:ext cx="9463541" cy="221856"/>
          </a:xfrm>
          <a:prstGeom prst="rect">
            <a:avLst/>
          </a:prstGeom>
          <a:noFill/>
        </p:spPr>
        <p:txBody>
          <a:bodyPr wrap="square">
            <a:spAutoFit/>
          </a:bodyPr>
          <a:lstStyle/>
          <a:p>
            <a:pPr algn="just">
              <a:lnSpc>
                <a:spcPct val="115000"/>
              </a:lnSpc>
              <a:spcBef>
                <a:spcPts val="1200"/>
              </a:spcBef>
              <a:spcAft>
                <a:spcPts val="800"/>
              </a:spcAft>
              <a:buNone/>
            </a:pPr>
            <a:r>
              <a:rPr lang="en-AU" sz="800" kern="100">
                <a:effectLst/>
                <a:latin typeface="Arial" panose="020B0604020202020204" pitchFamily="34" charset="0"/>
                <a:ea typeface="Arial" panose="020B0604020202020204" pitchFamily="34" charset="0"/>
                <a:cs typeface="Arial" panose="020B0604020202020204" pitchFamily="34" charset="0"/>
              </a:rPr>
              <a:t>Tonnages are dry metric tonnes. Minor discrepancies may occur due to rounding.</a:t>
            </a:r>
            <a:endParaRPr lang="en-AU" sz="800" kern="10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5">
            <a:extLst>
              <a:ext uri="{FF2B5EF4-FFF2-40B4-BE49-F238E27FC236}">
                <a16:creationId xmlns:a16="http://schemas.microsoft.com/office/drawing/2014/main" id="{7C401005-8848-0318-969E-672E3B9DBE9C}"/>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25</a:t>
            </a:fld>
            <a:endParaRPr lang="en-AU"/>
          </a:p>
        </p:txBody>
      </p:sp>
    </p:spTree>
    <p:extLst>
      <p:ext uri="{BB962C8B-B14F-4D97-AF65-F5344CB8AC3E}">
        <p14:creationId xmlns:p14="http://schemas.microsoft.com/office/powerpoint/2010/main" val="108970288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D48DE-C772-1437-8CDF-3C0D76633C4F}"/>
              </a:ext>
            </a:extLst>
          </p:cNvPr>
          <p:cNvSpPr>
            <a:spLocks noGrp="1"/>
          </p:cNvSpPr>
          <p:nvPr>
            <p:ph type="title"/>
          </p:nvPr>
        </p:nvSpPr>
        <p:spPr/>
        <p:txBody>
          <a:bodyPr/>
          <a:lstStyle/>
          <a:p>
            <a:r>
              <a:rPr lang="en-AU"/>
              <a:t>Ore Reserve</a:t>
            </a:r>
            <a:r>
              <a:rPr lang="en-AU" baseline="30000"/>
              <a:t>1</a:t>
            </a:r>
            <a:r>
              <a:rPr lang="en-AU"/>
              <a:t> Estimate</a:t>
            </a:r>
          </a:p>
        </p:txBody>
      </p:sp>
      <p:pic>
        <p:nvPicPr>
          <p:cNvPr id="13" name="Picture Placeholder 12" descr="A gold nugget on a black surface&#10;&#10;AI-generated content may be incorrect.">
            <a:extLst>
              <a:ext uri="{FF2B5EF4-FFF2-40B4-BE49-F238E27FC236}">
                <a16:creationId xmlns:a16="http://schemas.microsoft.com/office/drawing/2014/main" id="{88B7A355-5F70-9428-BE20-41C283A2835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a:fillRect/>
          </a:stretch>
        </p:blipFill>
        <p:spPr>
          <a:xfrm>
            <a:off x="7893049" y="1292666"/>
            <a:ext cx="4007643" cy="4272667"/>
          </a:xfrm>
        </p:spPr>
      </p:pic>
      <p:sp>
        <p:nvSpPr>
          <p:cNvPr id="10" name="Footer Placeholder 4">
            <a:extLst>
              <a:ext uri="{FF2B5EF4-FFF2-40B4-BE49-F238E27FC236}">
                <a16:creationId xmlns:a16="http://schemas.microsoft.com/office/drawing/2014/main" id="{EEF876A6-47A6-0304-1448-E34386800748}"/>
              </a:ext>
            </a:extLst>
          </p:cNvPr>
          <p:cNvSpPr>
            <a:spLocks noGrp="1"/>
          </p:cNvSpPr>
          <p:nvPr>
            <p:ph type="ftr" sz="quarter" idx="3"/>
          </p:nvPr>
        </p:nvSpPr>
        <p:spPr>
          <a:prstGeom prst="rect">
            <a:avLst/>
          </a:prstGeom>
        </p:spPr>
        <p:txBody>
          <a:bodyPr vert="horz" lIns="91440" tIns="45720" rIns="91440" bIns="45720" rtlCol="0" anchor="ctr"/>
          <a:lstStyle>
            <a:lvl1pPr algn="l">
              <a:defRPr sz="1050">
                <a:solidFill>
                  <a:schemeClr val="tx1">
                    <a:tint val="82000"/>
                  </a:schemeClr>
                </a:solidFill>
              </a:defRPr>
            </a:lvl1pPr>
          </a:lstStyle>
          <a:p>
            <a:r>
              <a:rPr lang="en-US" sz="800"/>
              <a:t>1 Refer ASX announcement </a:t>
            </a:r>
            <a:r>
              <a:rPr lang="en-US" sz="800" i="1"/>
              <a:t>“Gold Ore Reserve Update”</a:t>
            </a:r>
            <a:r>
              <a:rPr lang="en-US" sz="800"/>
              <a:t> dated 17 February 2026</a:t>
            </a:r>
          </a:p>
        </p:txBody>
      </p:sp>
      <p:sp>
        <p:nvSpPr>
          <p:cNvPr id="3" name="Text Placeholder 2">
            <a:extLst>
              <a:ext uri="{FF2B5EF4-FFF2-40B4-BE49-F238E27FC236}">
                <a16:creationId xmlns:a16="http://schemas.microsoft.com/office/drawing/2014/main" id="{9248FFF1-7817-C24B-C35F-7D2F414F83B0}"/>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Gold projects</a:t>
            </a:r>
          </a:p>
        </p:txBody>
      </p:sp>
      <p:graphicFrame>
        <p:nvGraphicFramePr>
          <p:cNvPr id="21" name="Table 20">
            <a:extLst>
              <a:ext uri="{FF2B5EF4-FFF2-40B4-BE49-F238E27FC236}">
                <a16:creationId xmlns:a16="http://schemas.microsoft.com/office/drawing/2014/main" id="{EA727446-2E9E-B8A5-C239-BFCCE3D47E1B}"/>
              </a:ext>
            </a:extLst>
          </p:cNvPr>
          <p:cNvGraphicFramePr>
            <a:graphicFrameLocks noGrp="1"/>
          </p:cNvGraphicFramePr>
          <p:nvPr>
            <p:extLst>
              <p:ext uri="{D42A27DB-BD31-4B8C-83A1-F6EECF244321}">
                <p14:modId xmlns:p14="http://schemas.microsoft.com/office/powerpoint/2010/main" val="1912198504"/>
              </p:ext>
            </p:extLst>
          </p:nvPr>
        </p:nvGraphicFramePr>
        <p:xfrm>
          <a:off x="361395" y="2697582"/>
          <a:ext cx="7264403" cy="1714500"/>
        </p:xfrm>
        <a:graphic>
          <a:graphicData uri="http://schemas.openxmlformats.org/drawingml/2006/table">
            <a:tbl>
              <a:tblPr/>
              <a:tblGrid>
                <a:gridCol w="1171063">
                  <a:extLst>
                    <a:ext uri="{9D8B030D-6E8A-4147-A177-3AD203B41FA5}">
                      <a16:colId xmlns:a16="http://schemas.microsoft.com/office/drawing/2014/main" val="3023069474"/>
                    </a:ext>
                  </a:extLst>
                </a:gridCol>
                <a:gridCol w="609334">
                  <a:extLst>
                    <a:ext uri="{9D8B030D-6E8A-4147-A177-3AD203B41FA5}">
                      <a16:colId xmlns:a16="http://schemas.microsoft.com/office/drawing/2014/main" val="507339867"/>
                    </a:ext>
                  </a:extLst>
                </a:gridCol>
                <a:gridCol w="609334">
                  <a:extLst>
                    <a:ext uri="{9D8B030D-6E8A-4147-A177-3AD203B41FA5}">
                      <a16:colId xmlns:a16="http://schemas.microsoft.com/office/drawing/2014/main" val="1733517664"/>
                    </a:ext>
                  </a:extLst>
                </a:gridCol>
                <a:gridCol w="609334">
                  <a:extLst>
                    <a:ext uri="{9D8B030D-6E8A-4147-A177-3AD203B41FA5}">
                      <a16:colId xmlns:a16="http://schemas.microsoft.com/office/drawing/2014/main" val="1362762775"/>
                    </a:ext>
                  </a:extLst>
                </a:gridCol>
                <a:gridCol w="609334">
                  <a:extLst>
                    <a:ext uri="{9D8B030D-6E8A-4147-A177-3AD203B41FA5}">
                      <a16:colId xmlns:a16="http://schemas.microsoft.com/office/drawing/2014/main" val="523780958"/>
                    </a:ext>
                  </a:extLst>
                </a:gridCol>
                <a:gridCol w="609334">
                  <a:extLst>
                    <a:ext uri="{9D8B030D-6E8A-4147-A177-3AD203B41FA5}">
                      <a16:colId xmlns:a16="http://schemas.microsoft.com/office/drawing/2014/main" val="716445657"/>
                    </a:ext>
                  </a:extLst>
                </a:gridCol>
                <a:gridCol w="609334">
                  <a:extLst>
                    <a:ext uri="{9D8B030D-6E8A-4147-A177-3AD203B41FA5}">
                      <a16:colId xmlns:a16="http://schemas.microsoft.com/office/drawing/2014/main" val="2384988318"/>
                    </a:ext>
                  </a:extLst>
                </a:gridCol>
                <a:gridCol w="609334">
                  <a:extLst>
                    <a:ext uri="{9D8B030D-6E8A-4147-A177-3AD203B41FA5}">
                      <a16:colId xmlns:a16="http://schemas.microsoft.com/office/drawing/2014/main" val="3336136798"/>
                    </a:ext>
                  </a:extLst>
                </a:gridCol>
                <a:gridCol w="609334">
                  <a:extLst>
                    <a:ext uri="{9D8B030D-6E8A-4147-A177-3AD203B41FA5}">
                      <a16:colId xmlns:a16="http://schemas.microsoft.com/office/drawing/2014/main" val="3157278438"/>
                    </a:ext>
                  </a:extLst>
                </a:gridCol>
                <a:gridCol w="609334">
                  <a:extLst>
                    <a:ext uri="{9D8B030D-6E8A-4147-A177-3AD203B41FA5}">
                      <a16:colId xmlns:a16="http://schemas.microsoft.com/office/drawing/2014/main" val="118454741"/>
                    </a:ext>
                  </a:extLst>
                </a:gridCol>
                <a:gridCol w="609334">
                  <a:extLst>
                    <a:ext uri="{9D8B030D-6E8A-4147-A177-3AD203B41FA5}">
                      <a16:colId xmlns:a16="http://schemas.microsoft.com/office/drawing/2014/main" val="3483745729"/>
                    </a:ext>
                  </a:extLst>
                </a:gridCol>
              </a:tblGrid>
              <a:tr h="190500">
                <a:tc gridSpan="11">
                  <a:txBody>
                    <a:bodyPr/>
                    <a:lstStyle/>
                    <a:p>
                      <a:pPr algn="l" fontAlgn="ctr">
                        <a:buNone/>
                      </a:pPr>
                      <a:r>
                        <a:rPr lang="en-AU" sz="800" b="1" i="0" u="none" strike="noStrike">
                          <a:solidFill>
                            <a:schemeClr val="tx1"/>
                          </a:solidFill>
                          <a:effectLst/>
                          <a:latin typeface="Arial" panose="020B0604020202020204" pitchFamily="34" charset="0"/>
                        </a:rPr>
                        <a:t>MARITANA MINERALS GOLD ORE RESERVE SUMMARY</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524980360"/>
                  </a:ext>
                </a:extLst>
              </a:tr>
              <a:tr h="190500">
                <a:tc>
                  <a:txBody>
                    <a:bodyPr/>
                    <a:lstStyle/>
                    <a:p>
                      <a:pPr algn="l" fontAlgn="ctr">
                        <a:buNone/>
                      </a:pPr>
                      <a:r>
                        <a:rPr lang="en-AU" sz="800" b="1" i="0" u="none" strike="noStrike">
                          <a:solidFill>
                            <a:schemeClr val="bg1"/>
                          </a:solidFill>
                          <a:effectLst/>
                          <a:latin typeface="Arial" panose="020B0604020202020204" pitchFamily="34" charset="0"/>
                        </a:rPr>
                        <a:t>Project</a:t>
                      </a:r>
                    </a:p>
                  </a:txBody>
                  <a:tcPr marL="9525" marR="9525" marT="9525" marB="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a:txBody>
                    <a:bodyPr/>
                    <a:lstStyle/>
                    <a:p>
                      <a:pPr algn="l" fontAlgn="ctr">
                        <a:buNone/>
                      </a:pPr>
                      <a:r>
                        <a:rPr lang="en-AU" sz="800" b="1" i="0" u="none" strike="noStrike">
                          <a:solidFill>
                            <a:schemeClr val="bg1"/>
                          </a:solidFill>
                          <a:effectLst/>
                          <a:latin typeface="Arial" panose="020B0604020202020204" pitchFamily="34" charset="0"/>
                        </a:rPr>
                        <a:t>Cutoff</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gridSpan="3">
                  <a:txBody>
                    <a:bodyPr/>
                    <a:lstStyle/>
                    <a:p>
                      <a:pPr algn="ctr" fontAlgn="ctr">
                        <a:buNone/>
                      </a:pPr>
                      <a:r>
                        <a:rPr lang="en-AU" sz="800" b="1" i="0" u="none" strike="noStrike">
                          <a:solidFill>
                            <a:schemeClr val="bg1"/>
                          </a:solidFill>
                          <a:effectLst/>
                          <a:latin typeface="Arial" panose="020B0604020202020204" pitchFamily="34" charset="0"/>
                        </a:rPr>
                        <a:t>Proven</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hMerge="1">
                  <a:txBody>
                    <a:bodyPr/>
                    <a:lstStyle/>
                    <a:p>
                      <a:endParaRPr lang="en-AU"/>
                    </a:p>
                  </a:txBody>
                  <a:tcPr/>
                </a:tc>
                <a:tc hMerge="1">
                  <a:txBody>
                    <a:bodyPr/>
                    <a:lstStyle/>
                    <a:p>
                      <a:endParaRPr lang="en-AU"/>
                    </a:p>
                  </a:txBody>
                  <a:tcPr/>
                </a:tc>
                <a:tc gridSpan="3">
                  <a:txBody>
                    <a:bodyPr/>
                    <a:lstStyle/>
                    <a:p>
                      <a:pPr algn="ctr" fontAlgn="ctr">
                        <a:buNone/>
                      </a:pPr>
                      <a:r>
                        <a:rPr lang="en-AU" sz="800" b="1" i="0" u="none" strike="noStrike">
                          <a:solidFill>
                            <a:schemeClr val="bg1"/>
                          </a:solidFill>
                          <a:effectLst/>
                          <a:latin typeface="Arial" panose="020B0604020202020204" pitchFamily="34" charset="0"/>
                        </a:rPr>
                        <a:t>Probable</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hMerge="1">
                  <a:txBody>
                    <a:bodyPr/>
                    <a:lstStyle/>
                    <a:p>
                      <a:endParaRPr lang="en-AU"/>
                    </a:p>
                  </a:txBody>
                  <a:tcPr/>
                </a:tc>
                <a:tc hMerge="1">
                  <a:txBody>
                    <a:bodyPr/>
                    <a:lstStyle/>
                    <a:p>
                      <a:endParaRPr lang="en-AU"/>
                    </a:p>
                  </a:txBody>
                  <a:tcPr/>
                </a:tc>
                <a:tc gridSpan="3">
                  <a:txBody>
                    <a:bodyPr/>
                    <a:lstStyle/>
                    <a:p>
                      <a:pPr algn="ctr" fontAlgn="ctr">
                        <a:buNone/>
                      </a:pPr>
                      <a:r>
                        <a:rPr lang="en-AU" sz="800" b="1" i="0" u="none" strike="noStrike">
                          <a:solidFill>
                            <a:schemeClr val="bg1"/>
                          </a:solidFill>
                          <a:effectLst/>
                          <a:latin typeface="Arial" panose="020B0604020202020204" pitchFamily="34" charset="0"/>
                        </a:rPr>
                        <a:t>Total</a:t>
                      </a:r>
                    </a:p>
                  </a:txBody>
                  <a:tcPr marL="9525" marR="9525" marT="9525" marB="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5"/>
                    </a:solidFill>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780497571"/>
                  </a:ext>
                </a:extLst>
              </a:tr>
              <a:tr h="190500">
                <a:tc>
                  <a:txBody>
                    <a:bodyPr/>
                    <a:lstStyle/>
                    <a:p>
                      <a:pPr algn="l" fontAlgn="ctr">
                        <a:buNone/>
                      </a:pPr>
                      <a:endParaRPr lang="en-AU" sz="800" b="1" i="0" u="none" strike="noStrike">
                        <a:solidFill>
                          <a:schemeClr val="tx1"/>
                        </a:solidFill>
                        <a:effectLst/>
                        <a:latin typeface="Arial" panose="020B0604020202020204" pitchFamily="34" charset="0"/>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Au ppm</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kt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Au g/t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Ounces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kt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Au g/t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Ounces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kt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Au g/t</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fontAlgn="ctr">
                        <a:buNone/>
                      </a:pPr>
                      <a:r>
                        <a:rPr lang="en-AU" sz="800" b="1" i="0" u="none" strike="noStrike">
                          <a:solidFill>
                            <a:schemeClr val="tx1"/>
                          </a:solidFill>
                          <a:effectLst/>
                          <a:latin typeface="Arial" panose="020B0604020202020204" pitchFamily="34" charset="0"/>
                        </a:rPr>
                        <a:t>Ounces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259023628"/>
                  </a:ext>
                </a:extLst>
              </a:tr>
              <a:tr h="190500">
                <a:tc>
                  <a:txBody>
                    <a:bodyPr/>
                    <a:lstStyle/>
                    <a:p>
                      <a:pPr algn="l" fontAlgn="ctr">
                        <a:buNone/>
                      </a:pPr>
                      <a:r>
                        <a:rPr lang="en-AU" sz="800" b="0" i="0" u="none" strike="noStrike" err="1">
                          <a:solidFill>
                            <a:srgbClr val="000000"/>
                          </a:solidFill>
                          <a:effectLst/>
                          <a:latin typeface="Arial" panose="020B0604020202020204" pitchFamily="34" charset="0"/>
                        </a:rPr>
                        <a:t>Boorara</a:t>
                      </a:r>
                      <a:endParaRPr lang="en-AU" sz="800" b="0" i="0" u="none" strike="noStrike">
                        <a:solidFill>
                          <a:srgbClr val="000000"/>
                        </a:solidFill>
                        <a:effectLst/>
                        <a:latin typeface="Arial" panose="020B0604020202020204" pitchFamily="34" charset="0"/>
                      </a:endParaRP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0.5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450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1.1</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15,915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1680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1.21</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65,357</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2130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1.19</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81,272</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732550619"/>
                  </a:ext>
                </a:extLst>
              </a:tr>
              <a:tr h="190500">
                <a:tc>
                  <a:txBody>
                    <a:bodyPr/>
                    <a:lstStyle/>
                    <a:p>
                      <a:pPr algn="l" fontAlgn="b">
                        <a:buNone/>
                      </a:pPr>
                      <a:r>
                        <a:rPr lang="en-AU" sz="800" b="0" i="0" u="none" strike="noStrike">
                          <a:solidFill>
                            <a:srgbClr val="000000"/>
                          </a:solidFill>
                          <a:effectLst/>
                          <a:latin typeface="Arial" panose="020B0604020202020204" pitchFamily="34" charset="0"/>
                        </a:rPr>
                        <a:t>Cannon UG</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135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4.1</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17,700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135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4.1</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17,700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690122795"/>
                  </a:ext>
                </a:extLst>
              </a:tr>
              <a:tr h="190500">
                <a:tc>
                  <a:txBody>
                    <a:bodyPr/>
                    <a:lstStyle/>
                    <a:p>
                      <a:pPr algn="l" fontAlgn="b">
                        <a:buNone/>
                      </a:pPr>
                      <a:r>
                        <a:rPr lang="en-AU" sz="800" b="0" i="0" u="none" strike="noStrike">
                          <a:solidFill>
                            <a:srgbClr val="000000"/>
                          </a:solidFill>
                          <a:effectLst/>
                          <a:latin typeface="Arial" panose="020B0604020202020204" pitchFamily="34" charset="0"/>
                        </a:rPr>
                        <a:t>Pennys Find</a:t>
                      </a:r>
                    </a:p>
                  </a:txBody>
                  <a:tcPr marL="9525" marR="9525" marT="9525" marB="0" anchor="b">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328</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3.2</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33,400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328</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3.2</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33,400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259883832"/>
                  </a:ext>
                </a:extLst>
              </a:tr>
              <a:tr h="190500">
                <a:tc>
                  <a:txBody>
                    <a:bodyPr/>
                    <a:lstStyle/>
                    <a:p>
                      <a:pPr algn="l" fontAlgn="ctr">
                        <a:buNone/>
                      </a:pPr>
                      <a:r>
                        <a:rPr lang="en-AU" sz="800" b="0" i="0" u="none" strike="noStrike">
                          <a:solidFill>
                            <a:srgbClr val="000000"/>
                          </a:solidFill>
                          <a:effectLst/>
                          <a:latin typeface="Arial" panose="020B0604020202020204" pitchFamily="34" charset="0"/>
                        </a:rPr>
                        <a:t>Kalpini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0.5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867</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1.69</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47,203</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867</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1.69</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47,203</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785090599"/>
                  </a:ext>
                </a:extLst>
              </a:tr>
              <a:tr h="190500">
                <a:tc>
                  <a:txBody>
                    <a:bodyPr/>
                    <a:lstStyle/>
                    <a:p>
                      <a:pPr algn="l" fontAlgn="ctr">
                        <a:buNone/>
                      </a:pPr>
                      <a:r>
                        <a:rPr lang="en-AU" sz="800" b="0" i="0" u="none" strike="noStrike">
                          <a:solidFill>
                            <a:srgbClr val="000000"/>
                          </a:solidFill>
                          <a:effectLst/>
                          <a:latin typeface="Arial" panose="020B0604020202020204" pitchFamily="34" charset="0"/>
                        </a:rPr>
                        <a:t>Crake</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0.5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870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1.23</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34,405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870</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1.23</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algn="ctr" fontAlgn="ctr">
                        <a:buNone/>
                      </a:pPr>
                      <a:r>
                        <a:rPr lang="en-AU" sz="800" b="0" i="0" u="none" strike="noStrike">
                          <a:solidFill>
                            <a:srgbClr val="000000"/>
                          </a:solidFill>
                          <a:effectLst/>
                          <a:latin typeface="Arial" panose="020B0604020202020204" pitchFamily="34" charset="0"/>
                        </a:rPr>
                        <a:t>34,405</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extLst>
                  <a:ext uri="{0D108BD9-81ED-4DB2-BD59-A6C34878D82A}">
                    <a16:rowId xmlns:a16="http://schemas.microsoft.com/office/drawing/2014/main" val="1594069116"/>
                  </a:ext>
                </a:extLst>
              </a:tr>
              <a:tr h="190500">
                <a:tc>
                  <a:txBody>
                    <a:bodyPr/>
                    <a:lstStyle/>
                    <a:p>
                      <a:pPr algn="l" fontAlgn="ctr">
                        <a:buNone/>
                      </a:pPr>
                      <a:r>
                        <a:rPr lang="en-AU" sz="800" b="1" i="0" u="none" strike="noStrike">
                          <a:solidFill>
                            <a:srgbClr val="FFFFFF"/>
                          </a:solidFill>
                          <a:effectLst/>
                          <a:latin typeface="Arial" panose="020B0604020202020204" pitchFamily="34" charset="0"/>
                        </a:rPr>
                        <a:t>TOTAL</a:t>
                      </a:r>
                    </a:p>
                  </a:txBody>
                  <a:tcPr marL="9525" marR="9525" marT="9525" marB="0" anchor="ctr">
                    <a:lnL w="12700" cap="flat" cmpd="sng" algn="ctr">
                      <a:solidFill>
                        <a:schemeClr val="bg2"/>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1" i="0" u="none" strike="noStrike">
                          <a:solidFill>
                            <a:srgbClr val="FFFFFF"/>
                          </a:solidFill>
                          <a:effectLst/>
                          <a:latin typeface="Arial" panose="020B0604020202020204" pitchFamily="34" charset="0"/>
                        </a:rPr>
                        <a:t>450</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1" i="0" u="none" strike="noStrike">
                          <a:solidFill>
                            <a:srgbClr val="FFFFFF"/>
                          </a:solidFill>
                          <a:effectLst/>
                          <a:latin typeface="Arial" panose="020B0604020202020204" pitchFamily="34" charset="0"/>
                        </a:rPr>
                        <a:t>1.1</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1" i="0" u="none" strike="noStrike">
                          <a:solidFill>
                            <a:srgbClr val="FFFFFF"/>
                          </a:solidFill>
                          <a:effectLst/>
                          <a:latin typeface="Arial" panose="020B0604020202020204" pitchFamily="34" charset="0"/>
                        </a:rPr>
                        <a:t>15,915</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1" i="0" u="none" strike="noStrike">
                          <a:solidFill>
                            <a:srgbClr val="FFFFFF"/>
                          </a:solidFill>
                          <a:effectLst/>
                          <a:latin typeface="Arial" panose="020B0604020202020204" pitchFamily="34" charset="0"/>
                        </a:rPr>
                        <a:t>4,330</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0" i="0" u="none" strike="noStrike">
                          <a:solidFill>
                            <a:srgbClr val="000000"/>
                          </a:solidFill>
                          <a:effectLst/>
                          <a:latin typeface="Arial" panose="020B0604020202020204" pitchFamily="34" charset="0"/>
                        </a:rPr>
                        <a:t> </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1" i="0" u="none" strike="noStrike">
                          <a:solidFill>
                            <a:srgbClr val="FFFFFF"/>
                          </a:solidFill>
                          <a:effectLst/>
                          <a:latin typeface="Arial" panose="020B0604020202020204" pitchFamily="34" charset="0"/>
                        </a:rPr>
                        <a:t>198,065</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1" i="0" u="none" strike="noStrike">
                          <a:solidFill>
                            <a:srgbClr val="FFFFFF"/>
                          </a:solidFill>
                          <a:effectLst/>
                          <a:latin typeface="Arial" panose="020B0604020202020204" pitchFamily="34" charset="0"/>
                        </a:rPr>
                        <a:t>4,330</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1" i="0" u="none" strike="noStrike">
                          <a:solidFill>
                            <a:srgbClr val="FFFFFF"/>
                          </a:solidFill>
                          <a:effectLst/>
                          <a:latin typeface="Arial" panose="020B0604020202020204" pitchFamily="34" charset="0"/>
                        </a:rPr>
                        <a:t>1.54</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algn="ctr" fontAlgn="ctr">
                        <a:buNone/>
                      </a:pPr>
                      <a:r>
                        <a:rPr lang="en-AU" sz="800" b="1" i="0" u="none" strike="noStrike">
                          <a:solidFill>
                            <a:srgbClr val="FFFFFF"/>
                          </a:solidFill>
                          <a:effectLst/>
                          <a:latin typeface="Arial" panose="020B0604020202020204" pitchFamily="34" charset="0"/>
                        </a:rPr>
                        <a:t>213,980</a:t>
                      </a:r>
                    </a:p>
                  </a:txBody>
                  <a:tcPr marL="9525" marR="9525" marT="9525" marB="0" anchor="ctr">
                    <a:lnL w="12700" cap="flat" cmpd="sng" algn="ctr">
                      <a:solidFill>
                        <a:srgbClr val="ED5F2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extLst>
                  <a:ext uri="{0D108BD9-81ED-4DB2-BD59-A6C34878D82A}">
                    <a16:rowId xmlns:a16="http://schemas.microsoft.com/office/drawing/2014/main" val="3326952516"/>
                  </a:ext>
                </a:extLst>
              </a:tr>
            </a:tbl>
          </a:graphicData>
        </a:graphic>
      </p:graphicFrame>
      <p:sp>
        <p:nvSpPr>
          <p:cNvPr id="4" name="Slide Number Placeholder 5">
            <a:extLst>
              <a:ext uri="{FF2B5EF4-FFF2-40B4-BE49-F238E27FC236}">
                <a16:creationId xmlns:a16="http://schemas.microsoft.com/office/drawing/2014/main" id="{569D4648-C6AF-BDB6-658D-400173BD746E}"/>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26</a:t>
            </a:fld>
            <a:endParaRPr lang="en-AU"/>
          </a:p>
        </p:txBody>
      </p:sp>
    </p:spTree>
    <p:extLst>
      <p:ext uri="{BB962C8B-B14F-4D97-AF65-F5344CB8AC3E}">
        <p14:creationId xmlns:p14="http://schemas.microsoft.com/office/powerpoint/2010/main" val="2482507575"/>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D2B49-0DEC-8750-F698-433E044E7B5F}"/>
              </a:ext>
            </a:extLst>
          </p:cNvPr>
          <p:cNvSpPr>
            <a:spLocks noGrp="1"/>
          </p:cNvSpPr>
          <p:nvPr>
            <p:ph type="title"/>
          </p:nvPr>
        </p:nvSpPr>
        <p:spPr/>
        <p:txBody>
          <a:bodyPr/>
          <a:lstStyle/>
          <a:p>
            <a:r>
              <a:rPr lang="en-AU"/>
              <a:t>Mineral Resource</a:t>
            </a:r>
            <a:r>
              <a:rPr lang="en-AU" baseline="30000"/>
              <a:t>1</a:t>
            </a:r>
            <a:r>
              <a:rPr lang="en-AU"/>
              <a:t> Estimate</a:t>
            </a:r>
          </a:p>
        </p:txBody>
      </p:sp>
      <p:sp>
        <p:nvSpPr>
          <p:cNvPr id="8" name="Footer Placeholder 4">
            <a:extLst>
              <a:ext uri="{FF2B5EF4-FFF2-40B4-BE49-F238E27FC236}">
                <a16:creationId xmlns:a16="http://schemas.microsoft.com/office/drawing/2014/main" id="{D2BAFC16-0B8F-D83F-7B56-359DBF875593}"/>
              </a:ext>
            </a:extLst>
          </p:cNvPr>
          <p:cNvSpPr>
            <a:spLocks noGrp="1"/>
          </p:cNvSpPr>
          <p:nvPr>
            <p:ph type="ftr" sz="quarter" idx="3"/>
          </p:nvPr>
        </p:nvSpPr>
        <p:spPr>
          <a:prstGeom prst="rect">
            <a:avLst/>
          </a:prstGeom>
        </p:spPr>
        <p:txBody>
          <a:bodyPr vert="horz" lIns="91440" tIns="45720" rIns="91440" bIns="45720" rtlCol="0" anchor="ctr"/>
          <a:lstStyle>
            <a:lvl1pPr algn="l">
              <a:defRPr sz="1050">
                <a:solidFill>
                  <a:schemeClr val="tx1">
                    <a:tint val="82000"/>
                  </a:schemeClr>
                </a:solidFill>
              </a:defRPr>
            </a:lvl1pPr>
          </a:lstStyle>
          <a:p>
            <a:r>
              <a:rPr lang="en-US" sz="800"/>
              <a:t>1. Refer ASX Announcement </a:t>
            </a:r>
            <a:r>
              <a:rPr lang="en-US" sz="800" i="1"/>
              <a:t>“Group Mineral Resources Statement – Amended” </a:t>
            </a:r>
            <a:r>
              <a:rPr lang="en-US" sz="800"/>
              <a:t>dated 1 August 2024</a:t>
            </a:r>
          </a:p>
        </p:txBody>
      </p:sp>
      <p:sp>
        <p:nvSpPr>
          <p:cNvPr id="3" name="Text Placeholder 2">
            <a:extLst>
              <a:ext uri="{FF2B5EF4-FFF2-40B4-BE49-F238E27FC236}">
                <a16:creationId xmlns:a16="http://schemas.microsoft.com/office/drawing/2014/main" id="{DDEAD75F-BEA0-DD74-2638-FB0B1C53E07D}"/>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Nimbus silver-zinc project</a:t>
            </a:r>
          </a:p>
        </p:txBody>
      </p:sp>
      <p:graphicFrame>
        <p:nvGraphicFramePr>
          <p:cNvPr id="4" name="Table 3">
            <a:extLst>
              <a:ext uri="{FF2B5EF4-FFF2-40B4-BE49-F238E27FC236}">
                <a16:creationId xmlns:a16="http://schemas.microsoft.com/office/drawing/2014/main" id="{BC362783-4D89-0796-8CCB-EAE22257C0B0}"/>
              </a:ext>
            </a:extLst>
          </p:cNvPr>
          <p:cNvGraphicFramePr>
            <a:graphicFrameLocks noGrp="1"/>
          </p:cNvGraphicFramePr>
          <p:nvPr/>
        </p:nvGraphicFramePr>
        <p:xfrm>
          <a:off x="425145" y="1314531"/>
          <a:ext cx="8265202" cy="1926156"/>
        </p:xfrm>
        <a:graphic>
          <a:graphicData uri="http://schemas.openxmlformats.org/drawingml/2006/table">
            <a:tbl>
              <a:tblPr firstRow="1" firstCol="1" bandRow="1">
                <a:tableStyleId>{5C22544A-7EE6-4342-B048-85BDC9FD1C3A}</a:tableStyleId>
              </a:tblPr>
              <a:tblGrid>
                <a:gridCol w="2361486">
                  <a:extLst>
                    <a:ext uri="{9D8B030D-6E8A-4147-A177-3AD203B41FA5}">
                      <a16:colId xmlns:a16="http://schemas.microsoft.com/office/drawing/2014/main" val="2827333596"/>
                    </a:ext>
                  </a:extLst>
                </a:gridCol>
                <a:gridCol w="843388">
                  <a:extLst>
                    <a:ext uri="{9D8B030D-6E8A-4147-A177-3AD203B41FA5}">
                      <a16:colId xmlns:a16="http://schemas.microsoft.com/office/drawing/2014/main" val="2123550322"/>
                    </a:ext>
                  </a:extLst>
                </a:gridCol>
                <a:gridCol w="843388">
                  <a:extLst>
                    <a:ext uri="{9D8B030D-6E8A-4147-A177-3AD203B41FA5}">
                      <a16:colId xmlns:a16="http://schemas.microsoft.com/office/drawing/2014/main" val="334306046"/>
                    </a:ext>
                  </a:extLst>
                </a:gridCol>
                <a:gridCol w="843388">
                  <a:extLst>
                    <a:ext uri="{9D8B030D-6E8A-4147-A177-3AD203B41FA5}">
                      <a16:colId xmlns:a16="http://schemas.microsoft.com/office/drawing/2014/main" val="180904202"/>
                    </a:ext>
                  </a:extLst>
                </a:gridCol>
                <a:gridCol w="843388">
                  <a:extLst>
                    <a:ext uri="{9D8B030D-6E8A-4147-A177-3AD203B41FA5}">
                      <a16:colId xmlns:a16="http://schemas.microsoft.com/office/drawing/2014/main" val="2477868149"/>
                    </a:ext>
                  </a:extLst>
                </a:gridCol>
                <a:gridCol w="843388">
                  <a:extLst>
                    <a:ext uri="{9D8B030D-6E8A-4147-A177-3AD203B41FA5}">
                      <a16:colId xmlns:a16="http://schemas.microsoft.com/office/drawing/2014/main" val="1495200839"/>
                    </a:ext>
                  </a:extLst>
                </a:gridCol>
                <a:gridCol w="843388">
                  <a:extLst>
                    <a:ext uri="{9D8B030D-6E8A-4147-A177-3AD203B41FA5}">
                      <a16:colId xmlns:a16="http://schemas.microsoft.com/office/drawing/2014/main" val="350832801"/>
                    </a:ext>
                  </a:extLst>
                </a:gridCol>
                <a:gridCol w="843388">
                  <a:extLst>
                    <a:ext uri="{9D8B030D-6E8A-4147-A177-3AD203B41FA5}">
                      <a16:colId xmlns:a16="http://schemas.microsoft.com/office/drawing/2014/main" val="3901069354"/>
                    </a:ext>
                  </a:extLst>
                </a:gridCol>
              </a:tblGrid>
              <a:tr h="198574">
                <a:tc gridSpan="5">
                  <a:txBody>
                    <a:bodyPr/>
                    <a:lstStyle/>
                    <a:p>
                      <a:pPr marL="0" algn="l" defTabSz="914400" rtl="0" eaLnBrk="1" latinLnBrk="0" hangingPunct="1">
                        <a:lnSpc>
                          <a:spcPct val="115000"/>
                        </a:lnSpc>
                        <a:spcBef>
                          <a:spcPts val="1200"/>
                        </a:spcBef>
                        <a:spcAft>
                          <a:spcPts val="600"/>
                        </a:spcAft>
                      </a:pPr>
                      <a:r>
                        <a:rPr lang="en-AU" sz="1100" b="1" kern="1200">
                          <a:solidFill>
                            <a:schemeClr val="tx1"/>
                          </a:solidFill>
                          <a:effectLst/>
                          <a:latin typeface="+mj-lt"/>
                          <a:ea typeface="Nirmala UI"/>
                          <a:cs typeface="Nirmala UI"/>
                        </a:rPr>
                        <a:t>Nimbus All Lodes (bottom cuts 12 g/t Ag, 0.5% Zn, 0.3g/t Au)</a:t>
                      </a:r>
                    </a:p>
                  </a:txBody>
                  <a:tcPr marL="0" marR="68580" marT="0" marB="108000" anchor="b">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a:txBody>
                    <a:bodyPr/>
                    <a:lstStyle/>
                    <a:p>
                      <a:pPr>
                        <a:lnSpc>
                          <a:spcPct val="107000"/>
                        </a:lnSpc>
                      </a:pPr>
                      <a:endParaRPr lang="en-AU" sz="1100">
                        <a:solidFill>
                          <a:schemeClr val="tx1"/>
                        </a:solidFill>
                        <a:effectLst/>
                        <a:latin typeface="+mj-lt"/>
                        <a:ea typeface="Nirmala UI" panose="020B0502040204020203" pitchFamily="34" charset="0"/>
                        <a:cs typeface="Nirmala UI" panose="020B0502040204020203" pitchFamily="34" charset="0"/>
                      </a:endParaRPr>
                    </a:p>
                  </a:txBody>
                  <a:tcPr marL="68580" marR="68580" marT="0" marB="0" anchor="b">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pPr>
                      <a:endParaRPr lang="en-AU" sz="1100">
                        <a:solidFill>
                          <a:schemeClr val="tx1"/>
                        </a:solidFill>
                        <a:effectLst/>
                        <a:latin typeface="+mj-lt"/>
                        <a:ea typeface="Nirmala UI" panose="020B0502040204020203" pitchFamily="34" charset="0"/>
                        <a:cs typeface="Nirmala UI" panose="020B0502040204020203" pitchFamily="34" charset="0"/>
                      </a:endParaRPr>
                    </a:p>
                  </a:txBody>
                  <a:tcPr marL="68580" marR="68580" marT="0" marB="0" anchor="b">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ct val="107000"/>
                        </a:lnSpc>
                      </a:pPr>
                      <a:endParaRPr lang="en-AU" sz="1100">
                        <a:solidFill>
                          <a:schemeClr val="tx1"/>
                        </a:solidFill>
                        <a:effectLst/>
                        <a:latin typeface="+mj-lt"/>
                        <a:ea typeface="Nirmala UI" panose="020B0502040204020203" pitchFamily="34" charset="0"/>
                        <a:cs typeface="Nirmala UI" panose="020B0502040204020203" pitchFamily="34" charset="0"/>
                      </a:endParaRPr>
                    </a:p>
                  </a:txBody>
                  <a:tcPr marL="68580" marR="68580" marT="0" marB="0" anchor="b">
                    <a:lnL w="12700" cmpd="sng">
                      <a:noFill/>
                    </a:lnL>
                    <a:lnR w="12700" cmpd="sng">
                      <a:noFill/>
                    </a:lnR>
                    <a:lnT w="12700" cmpd="sng">
                      <a:noFill/>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35219590"/>
                  </a:ext>
                </a:extLst>
              </a:tr>
              <a:tr h="390893">
                <a:tc>
                  <a:txBody>
                    <a:bodyPr/>
                    <a:lstStyle/>
                    <a:p>
                      <a:pPr>
                        <a:lnSpc>
                          <a:spcPct val="115000"/>
                        </a:lnSpc>
                        <a:spcBef>
                          <a:spcPts val="1200"/>
                        </a:spcBef>
                        <a:spcAft>
                          <a:spcPts val="600"/>
                        </a:spcAft>
                      </a:pPr>
                      <a:r>
                        <a:rPr lang="en-AU" sz="1000">
                          <a:solidFill>
                            <a:schemeClr val="bg1"/>
                          </a:solidFill>
                          <a:effectLst/>
                          <a:latin typeface="+mj-lt"/>
                          <a:ea typeface="Nirmala UI"/>
                          <a:cs typeface="Nirmala UI"/>
                        </a:rPr>
                        <a:t> Category</a:t>
                      </a:r>
                      <a:endParaRPr lang="en-AU" sz="1100">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15000"/>
                        </a:lnSpc>
                        <a:spcBef>
                          <a:spcPts val="0"/>
                        </a:spcBef>
                        <a:spcAft>
                          <a:spcPts val="0"/>
                        </a:spcAft>
                      </a:pPr>
                      <a:r>
                        <a:rPr lang="en-AU" sz="1000" b="1">
                          <a:solidFill>
                            <a:schemeClr val="bg1"/>
                          </a:solidFill>
                          <a:effectLst/>
                          <a:latin typeface="+mj-lt"/>
                          <a:ea typeface="Nirmala UI"/>
                          <a:cs typeface="Nirmala UI"/>
                        </a:rPr>
                        <a:t>Mt</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15000"/>
                        </a:lnSpc>
                        <a:spcBef>
                          <a:spcPts val="0"/>
                        </a:spcBef>
                        <a:spcAft>
                          <a:spcPts val="0"/>
                        </a:spcAft>
                      </a:pPr>
                      <a:r>
                        <a:rPr lang="en-AU" sz="1000" b="1">
                          <a:solidFill>
                            <a:schemeClr val="bg1"/>
                          </a:solidFill>
                          <a:effectLst/>
                          <a:latin typeface="+mj-lt"/>
                          <a:ea typeface="Nirmala UI"/>
                          <a:cs typeface="Nirmala UI"/>
                        </a:rPr>
                        <a:t>Ag (g/t)</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15000"/>
                        </a:lnSpc>
                        <a:spcBef>
                          <a:spcPts val="0"/>
                        </a:spcBef>
                        <a:spcAft>
                          <a:spcPts val="0"/>
                        </a:spcAft>
                      </a:pPr>
                      <a:r>
                        <a:rPr lang="en-AU" sz="1000" b="1">
                          <a:solidFill>
                            <a:schemeClr val="bg1"/>
                          </a:solidFill>
                          <a:effectLst/>
                          <a:latin typeface="+mj-lt"/>
                          <a:ea typeface="Nirmala UI"/>
                          <a:cs typeface="Nirmala UI"/>
                        </a:rPr>
                        <a:t>Au (g/t)</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15000"/>
                        </a:lnSpc>
                        <a:spcBef>
                          <a:spcPts val="0"/>
                        </a:spcBef>
                        <a:spcAft>
                          <a:spcPts val="0"/>
                        </a:spcAft>
                      </a:pPr>
                      <a:r>
                        <a:rPr lang="en-AU" sz="1000" b="1">
                          <a:solidFill>
                            <a:schemeClr val="bg1"/>
                          </a:solidFill>
                          <a:effectLst/>
                          <a:latin typeface="+mj-lt"/>
                          <a:ea typeface="Nirmala UI"/>
                          <a:cs typeface="Nirmala UI"/>
                        </a:rPr>
                        <a:t>Zn (%)</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15000"/>
                        </a:lnSpc>
                        <a:spcBef>
                          <a:spcPts val="0"/>
                        </a:spcBef>
                        <a:spcAft>
                          <a:spcPts val="0"/>
                        </a:spcAft>
                      </a:pPr>
                      <a:r>
                        <a:rPr lang="en-AU" sz="1000" b="1">
                          <a:solidFill>
                            <a:schemeClr val="bg1"/>
                          </a:solidFill>
                          <a:effectLst/>
                          <a:latin typeface="+mj-lt"/>
                          <a:ea typeface="Nirmala UI"/>
                          <a:cs typeface="Nirmala UI"/>
                        </a:rPr>
                        <a:t>Ag (Moz)</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15000"/>
                        </a:lnSpc>
                        <a:spcBef>
                          <a:spcPts val="0"/>
                        </a:spcBef>
                        <a:spcAft>
                          <a:spcPts val="0"/>
                        </a:spcAft>
                      </a:pPr>
                      <a:r>
                        <a:rPr lang="en-AU" sz="1000" b="1">
                          <a:solidFill>
                            <a:schemeClr val="bg1"/>
                          </a:solidFill>
                          <a:effectLst/>
                          <a:latin typeface="+mj-lt"/>
                          <a:ea typeface="Nirmala UI"/>
                          <a:cs typeface="Nirmala UI"/>
                        </a:rPr>
                        <a:t>Au (kt)</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15000"/>
                        </a:lnSpc>
                        <a:spcBef>
                          <a:spcPts val="0"/>
                        </a:spcBef>
                        <a:spcAft>
                          <a:spcPts val="0"/>
                        </a:spcAft>
                      </a:pPr>
                      <a:r>
                        <a:rPr lang="en-AU" sz="1000" b="1">
                          <a:solidFill>
                            <a:schemeClr val="bg1"/>
                          </a:solidFill>
                          <a:effectLst/>
                          <a:latin typeface="+mj-lt"/>
                          <a:ea typeface="Nirmala UI"/>
                          <a:cs typeface="Nirmala UI"/>
                        </a:rPr>
                        <a:t>Zn (kt)</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extLst>
                  <a:ext uri="{0D108BD9-81ED-4DB2-BD59-A6C34878D82A}">
                    <a16:rowId xmlns:a16="http://schemas.microsoft.com/office/drawing/2014/main" val="2233825568"/>
                  </a:ext>
                </a:extLst>
              </a:tr>
              <a:tr h="312715">
                <a:tc>
                  <a:txBody>
                    <a:bodyPr/>
                    <a:lstStyle/>
                    <a:p>
                      <a:pPr>
                        <a:lnSpc>
                          <a:spcPct val="115000"/>
                        </a:lnSpc>
                        <a:spcBef>
                          <a:spcPts val="1200"/>
                        </a:spcBef>
                        <a:spcAft>
                          <a:spcPts val="600"/>
                        </a:spcAft>
                      </a:pPr>
                      <a:r>
                        <a:rPr lang="en-AU" sz="1000">
                          <a:solidFill>
                            <a:schemeClr val="bg2">
                              <a:lumMod val="25000"/>
                            </a:schemeClr>
                          </a:solidFill>
                          <a:effectLst/>
                          <a:latin typeface="+mj-lt"/>
                          <a:ea typeface="Nirmala UI"/>
                          <a:cs typeface="Nirmala UI"/>
                        </a:rPr>
                        <a:t>Measured Resource</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3.62</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102</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0.09</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1.2</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11.9</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10</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45</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5175855"/>
                  </a:ext>
                </a:extLst>
              </a:tr>
              <a:tr h="312715">
                <a:tc>
                  <a:txBody>
                    <a:bodyPr/>
                    <a:lstStyle/>
                    <a:p>
                      <a:pPr>
                        <a:lnSpc>
                          <a:spcPct val="115000"/>
                        </a:lnSpc>
                        <a:spcBef>
                          <a:spcPts val="1200"/>
                        </a:spcBef>
                        <a:spcAft>
                          <a:spcPts val="600"/>
                        </a:spcAft>
                      </a:pPr>
                      <a:r>
                        <a:rPr lang="en-AU" sz="1000">
                          <a:solidFill>
                            <a:schemeClr val="bg2">
                              <a:lumMod val="25000"/>
                            </a:schemeClr>
                          </a:solidFill>
                          <a:effectLst/>
                          <a:latin typeface="+mj-lt"/>
                          <a:ea typeface="Nirmala UI"/>
                          <a:cs typeface="Nirmala UI"/>
                        </a:rPr>
                        <a:t>Indicated Resource</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3.18</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48</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0.21</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1.0</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4.9</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21</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30</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4114888"/>
                  </a:ext>
                </a:extLst>
              </a:tr>
              <a:tr h="312715">
                <a:tc>
                  <a:txBody>
                    <a:bodyPr/>
                    <a:lstStyle/>
                    <a:p>
                      <a:pPr>
                        <a:lnSpc>
                          <a:spcPct val="115000"/>
                        </a:lnSpc>
                        <a:spcBef>
                          <a:spcPts val="1200"/>
                        </a:spcBef>
                        <a:spcAft>
                          <a:spcPts val="600"/>
                        </a:spcAft>
                      </a:pPr>
                      <a:r>
                        <a:rPr lang="en-AU" sz="1000">
                          <a:solidFill>
                            <a:schemeClr val="bg2">
                              <a:lumMod val="25000"/>
                            </a:schemeClr>
                          </a:solidFill>
                          <a:effectLst/>
                          <a:latin typeface="+mj-lt"/>
                          <a:ea typeface="Nirmala UI"/>
                          <a:cs typeface="Nirmala UI"/>
                        </a:rPr>
                        <a:t>Inferred Resource </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5.28</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20</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0.27</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0.5</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3.4</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46</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29</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5663562"/>
                  </a:ext>
                </a:extLst>
              </a:tr>
              <a:tr h="312715">
                <a:tc>
                  <a:txBody>
                    <a:bodyPr/>
                    <a:lstStyle/>
                    <a:p>
                      <a:pP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Total Resource </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12.08</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52</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0.20</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0.9</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20.2</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77</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104</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04041914"/>
                  </a:ext>
                </a:extLst>
              </a:tr>
            </a:tbl>
          </a:graphicData>
        </a:graphic>
      </p:graphicFrame>
      <p:graphicFrame>
        <p:nvGraphicFramePr>
          <p:cNvPr id="5" name="Table 4">
            <a:extLst>
              <a:ext uri="{FF2B5EF4-FFF2-40B4-BE49-F238E27FC236}">
                <a16:creationId xmlns:a16="http://schemas.microsoft.com/office/drawing/2014/main" id="{DD383BC8-E916-54B0-C8FE-311A205375E6}"/>
              </a:ext>
            </a:extLst>
          </p:cNvPr>
          <p:cNvGraphicFramePr>
            <a:graphicFrameLocks noGrp="1"/>
          </p:cNvGraphicFramePr>
          <p:nvPr/>
        </p:nvGraphicFramePr>
        <p:xfrm>
          <a:off x="425145" y="3684828"/>
          <a:ext cx="8265200" cy="1918198"/>
        </p:xfrm>
        <a:graphic>
          <a:graphicData uri="http://schemas.openxmlformats.org/drawingml/2006/table">
            <a:tbl>
              <a:tblPr firstRow="1" firstCol="1" bandRow="1">
                <a:tableStyleId>{5C22544A-7EE6-4342-B048-85BDC9FD1C3A}</a:tableStyleId>
              </a:tblPr>
              <a:tblGrid>
                <a:gridCol w="2966995">
                  <a:extLst>
                    <a:ext uri="{9D8B030D-6E8A-4147-A177-3AD203B41FA5}">
                      <a16:colId xmlns:a16="http://schemas.microsoft.com/office/drawing/2014/main" val="4018755644"/>
                    </a:ext>
                  </a:extLst>
                </a:gridCol>
                <a:gridCol w="1059641">
                  <a:extLst>
                    <a:ext uri="{9D8B030D-6E8A-4147-A177-3AD203B41FA5}">
                      <a16:colId xmlns:a16="http://schemas.microsoft.com/office/drawing/2014/main" val="4040070692"/>
                    </a:ext>
                  </a:extLst>
                </a:gridCol>
                <a:gridCol w="1059641">
                  <a:extLst>
                    <a:ext uri="{9D8B030D-6E8A-4147-A177-3AD203B41FA5}">
                      <a16:colId xmlns:a16="http://schemas.microsoft.com/office/drawing/2014/main" val="67490023"/>
                    </a:ext>
                  </a:extLst>
                </a:gridCol>
                <a:gridCol w="1059641">
                  <a:extLst>
                    <a:ext uri="{9D8B030D-6E8A-4147-A177-3AD203B41FA5}">
                      <a16:colId xmlns:a16="http://schemas.microsoft.com/office/drawing/2014/main" val="3914276973"/>
                    </a:ext>
                  </a:extLst>
                </a:gridCol>
                <a:gridCol w="1059641">
                  <a:extLst>
                    <a:ext uri="{9D8B030D-6E8A-4147-A177-3AD203B41FA5}">
                      <a16:colId xmlns:a16="http://schemas.microsoft.com/office/drawing/2014/main" val="180841167"/>
                    </a:ext>
                  </a:extLst>
                </a:gridCol>
                <a:gridCol w="1059641">
                  <a:extLst>
                    <a:ext uri="{9D8B030D-6E8A-4147-A177-3AD203B41FA5}">
                      <a16:colId xmlns:a16="http://schemas.microsoft.com/office/drawing/2014/main" val="3719651943"/>
                    </a:ext>
                  </a:extLst>
                </a:gridCol>
              </a:tblGrid>
              <a:tr h="206531">
                <a:tc gridSpan="6">
                  <a:txBody>
                    <a:bodyPr/>
                    <a:lstStyle/>
                    <a:p>
                      <a:pPr marL="0" indent="-104775" algn="l" defTabSz="914400" rtl="0" eaLnBrk="1" latinLnBrk="0" hangingPunct="1">
                        <a:lnSpc>
                          <a:spcPct val="115000"/>
                        </a:lnSpc>
                        <a:spcBef>
                          <a:spcPts val="1200"/>
                        </a:spcBef>
                        <a:spcAft>
                          <a:spcPts val="600"/>
                        </a:spcAft>
                      </a:pPr>
                      <a:r>
                        <a:rPr lang="en-AU" sz="1100" b="1" kern="1200">
                          <a:solidFill>
                            <a:schemeClr val="tx1"/>
                          </a:solidFill>
                          <a:effectLst/>
                          <a:latin typeface="+mj-lt"/>
                          <a:ea typeface="Nirmala UI"/>
                          <a:cs typeface="Nirmala UI"/>
                        </a:rPr>
                        <a:t>Nimbus high grade silver zinc resource (500g/t Ag bottom cut and 2,800g/t Ag top cut) </a:t>
                      </a:r>
                    </a:p>
                  </a:txBody>
                  <a:tcPr marL="0" marR="68580" marT="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tc hMerge="1">
                  <a:txBody>
                    <a:bodyPr/>
                    <a:lstStyle/>
                    <a:p>
                      <a:endParaRPr lang="en-AU"/>
                    </a:p>
                  </a:txBody>
                  <a:tcPr/>
                </a:tc>
                <a:extLst>
                  <a:ext uri="{0D108BD9-81ED-4DB2-BD59-A6C34878D82A}">
                    <a16:rowId xmlns:a16="http://schemas.microsoft.com/office/drawing/2014/main" val="3258710252"/>
                  </a:ext>
                </a:extLst>
              </a:tr>
              <a:tr h="388999">
                <a:tc>
                  <a:txBody>
                    <a:bodyPr/>
                    <a:lstStyle/>
                    <a:p>
                      <a:pPr algn="l">
                        <a:lnSpc>
                          <a:spcPct val="100000"/>
                        </a:lnSpc>
                        <a:spcBef>
                          <a:spcPts val="0"/>
                        </a:spcBef>
                        <a:spcAft>
                          <a:spcPts val="0"/>
                        </a:spcAft>
                      </a:pPr>
                      <a:r>
                        <a:rPr lang="en-AU" sz="1000">
                          <a:solidFill>
                            <a:schemeClr val="bg1"/>
                          </a:solidFill>
                          <a:effectLst/>
                          <a:latin typeface="+mj-lt"/>
                          <a:ea typeface="Nirmala UI"/>
                          <a:cs typeface="Nirmala UI"/>
                        </a:rPr>
                        <a:t>Category</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00000"/>
                        </a:lnSpc>
                        <a:spcBef>
                          <a:spcPts val="0"/>
                        </a:spcBef>
                        <a:spcAft>
                          <a:spcPts val="0"/>
                        </a:spcAft>
                      </a:pPr>
                      <a:r>
                        <a:rPr lang="en-AU" sz="1000" b="1">
                          <a:solidFill>
                            <a:schemeClr val="bg1"/>
                          </a:solidFill>
                          <a:effectLst/>
                          <a:latin typeface="+mj-lt"/>
                          <a:ea typeface="Nirmala UI"/>
                          <a:cs typeface="Nirmala UI"/>
                        </a:rPr>
                        <a:t>Mt</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00000"/>
                        </a:lnSpc>
                        <a:spcBef>
                          <a:spcPts val="0"/>
                        </a:spcBef>
                        <a:spcAft>
                          <a:spcPts val="0"/>
                        </a:spcAft>
                      </a:pPr>
                      <a:r>
                        <a:rPr lang="en-AU" sz="1000" b="1">
                          <a:solidFill>
                            <a:schemeClr val="bg1"/>
                          </a:solidFill>
                          <a:effectLst/>
                          <a:latin typeface="+mj-lt"/>
                          <a:ea typeface="Nirmala UI"/>
                          <a:cs typeface="Nirmala UI"/>
                        </a:rPr>
                        <a:t>Ag (g/t)</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00000"/>
                        </a:lnSpc>
                        <a:spcBef>
                          <a:spcPts val="0"/>
                        </a:spcBef>
                        <a:spcAft>
                          <a:spcPts val="0"/>
                        </a:spcAft>
                      </a:pPr>
                      <a:r>
                        <a:rPr lang="en-AU" sz="1000" b="1">
                          <a:solidFill>
                            <a:schemeClr val="bg1"/>
                          </a:solidFill>
                          <a:effectLst/>
                          <a:latin typeface="+mj-lt"/>
                          <a:ea typeface="Nirmala UI"/>
                          <a:cs typeface="Nirmala UI"/>
                        </a:rPr>
                        <a:t>Zn (%)</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00000"/>
                        </a:lnSpc>
                        <a:spcBef>
                          <a:spcPts val="0"/>
                        </a:spcBef>
                        <a:spcAft>
                          <a:spcPts val="0"/>
                        </a:spcAft>
                      </a:pPr>
                      <a:r>
                        <a:rPr lang="en-AU" sz="1000" b="1">
                          <a:solidFill>
                            <a:schemeClr val="bg1"/>
                          </a:solidFill>
                          <a:effectLst/>
                          <a:latin typeface="+mj-lt"/>
                          <a:ea typeface="Nirmala UI"/>
                          <a:cs typeface="Nirmala UI"/>
                        </a:rPr>
                        <a:t>Ag (Moz)</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tc>
                  <a:txBody>
                    <a:bodyPr/>
                    <a:lstStyle/>
                    <a:p>
                      <a:pPr algn="ctr">
                        <a:lnSpc>
                          <a:spcPct val="100000"/>
                        </a:lnSpc>
                        <a:spcBef>
                          <a:spcPts val="0"/>
                        </a:spcBef>
                        <a:spcAft>
                          <a:spcPts val="0"/>
                        </a:spcAft>
                      </a:pPr>
                      <a:r>
                        <a:rPr lang="en-AU" sz="1000" b="1">
                          <a:solidFill>
                            <a:schemeClr val="bg1"/>
                          </a:solidFill>
                          <a:effectLst/>
                          <a:latin typeface="+mj-lt"/>
                          <a:ea typeface="Nirmala UI"/>
                          <a:cs typeface="Nirmala UI"/>
                        </a:rPr>
                        <a:t>Zn (kt)</a:t>
                      </a:r>
                      <a:endParaRPr lang="en-AU" sz="1100" b="1">
                        <a:solidFill>
                          <a:schemeClr val="bg1"/>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15425"/>
                    </a:solidFill>
                  </a:tcPr>
                </a:tc>
                <a:extLst>
                  <a:ext uri="{0D108BD9-81ED-4DB2-BD59-A6C34878D82A}">
                    <a16:rowId xmlns:a16="http://schemas.microsoft.com/office/drawing/2014/main" val="3049711948"/>
                  </a:ext>
                </a:extLst>
              </a:tr>
              <a:tr h="311199">
                <a:tc>
                  <a:txBody>
                    <a:bodyPr/>
                    <a:lstStyle/>
                    <a:p>
                      <a:pPr>
                        <a:lnSpc>
                          <a:spcPct val="115000"/>
                        </a:lnSpc>
                        <a:spcBef>
                          <a:spcPts val="1200"/>
                        </a:spcBef>
                        <a:spcAft>
                          <a:spcPts val="600"/>
                        </a:spcAft>
                      </a:pPr>
                      <a:r>
                        <a:rPr lang="en-AU" sz="1000">
                          <a:solidFill>
                            <a:schemeClr val="bg2">
                              <a:lumMod val="25000"/>
                            </a:schemeClr>
                          </a:solidFill>
                          <a:effectLst/>
                          <a:latin typeface="+mj-lt"/>
                          <a:ea typeface="Nirmala UI"/>
                          <a:cs typeface="Nirmala UI"/>
                        </a:rPr>
                        <a:t>Measured Resource</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43689036"/>
                  </a:ext>
                </a:extLst>
              </a:tr>
              <a:tr h="311199">
                <a:tc>
                  <a:txBody>
                    <a:bodyPr/>
                    <a:lstStyle/>
                    <a:p>
                      <a:pPr>
                        <a:lnSpc>
                          <a:spcPct val="115000"/>
                        </a:lnSpc>
                        <a:spcBef>
                          <a:spcPts val="1200"/>
                        </a:spcBef>
                        <a:spcAft>
                          <a:spcPts val="600"/>
                        </a:spcAft>
                      </a:pPr>
                      <a:r>
                        <a:rPr lang="en-AU" sz="1000">
                          <a:solidFill>
                            <a:schemeClr val="bg2">
                              <a:lumMod val="25000"/>
                            </a:schemeClr>
                          </a:solidFill>
                          <a:effectLst/>
                          <a:latin typeface="+mj-lt"/>
                          <a:ea typeface="Nirmala UI"/>
                          <a:cs typeface="Nirmala UI"/>
                        </a:rPr>
                        <a:t>Indicated Resource</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0.17</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762</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12.8</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4.2</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22</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60529705"/>
                  </a:ext>
                </a:extLst>
              </a:tr>
              <a:tr h="311199">
                <a:tc>
                  <a:txBody>
                    <a:bodyPr/>
                    <a:lstStyle/>
                    <a:p>
                      <a:pPr>
                        <a:lnSpc>
                          <a:spcPct val="115000"/>
                        </a:lnSpc>
                        <a:spcBef>
                          <a:spcPts val="1200"/>
                        </a:spcBef>
                        <a:spcAft>
                          <a:spcPts val="600"/>
                        </a:spcAft>
                      </a:pPr>
                      <a:r>
                        <a:rPr lang="en-AU" sz="1000">
                          <a:solidFill>
                            <a:schemeClr val="bg2">
                              <a:lumMod val="25000"/>
                            </a:schemeClr>
                          </a:solidFill>
                          <a:effectLst/>
                          <a:latin typeface="+mj-lt"/>
                          <a:ea typeface="Nirmala UI"/>
                          <a:cs typeface="Nirmala UI"/>
                        </a:rPr>
                        <a:t>Inferred Resource </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0.09</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797</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13.0</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2.2</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a:solidFill>
                            <a:schemeClr val="bg2">
                              <a:lumMod val="25000"/>
                            </a:schemeClr>
                          </a:solidFill>
                          <a:effectLst/>
                          <a:latin typeface="+mj-lt"/>
                          <a:ea typeface="Nirmala UI"/>
                          <a:cs typeface="Nirmala UI"/>
                        </a:rPr>
                        <a:t>11</a:t>
                      </a:r>
                      <a:endParaRPr lang="en-AU" sz="1100">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9091416"/>
                  </a:ext>
                </a:extLst>
              </a:tr>
              <a:tr h="311199">
                <a:tc>
                  <a:txBody>
                    <a:bodyPr/>
                    <a:lstStyle/>
                    <a:p>
                      <a:pP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Total Resource </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solidFill>
                        <a:schemeClr val="bg1">
                          <a:lumMod val="8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0.26</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774</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12.8</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6.4</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spcBef>
                          <a:spcPts val="1200"/>
                        </a:spcBef>
                        <a:spcAft>
                          <a:spcPts val="600"/>
                        </a:spcAft>
                      </a:pPr>
                      <a:r>
                        <a:rPr lang="en-AU" sz="1000" b="1">
                          <a:solidFill>
                            <a:schemeClr val="bg2">
                              <a:lumMod val="25000"/>
                            </a:schemeClr>
                          </a:solidFill>
                          <a:effectLst/>
                          <a:latin typeface="+mj-lt"/>
                          <a:ea typeface="Nirmala UI"/>
                          <a:cs typeface="Nirmala UI"/>
                        </a:rPr>
                        <a:t>33</a:t>
                      </a:r>
                      <a:endParaRPr lang="en-AU" sz="1100" b="1">
                        <a:solidFill>
                          <a:schemeClr val="bg2">
                            <a:lumMod val="25000"/>
                          </a:schemeClr>
                        </a:solidFill>
                        <a:effectLst/>
                        <a:latin typeface="+mj-lt"/>
                        <a:ea typeface="Nirmala UI"/>
                        <a:cs typeface="Nirmala UI"/>
                      </a:endParaRPr>
                    </a:p>
                  </a:txBody>
                  <a:tcPr marL="68580" marR="68580" marT="0" marB="0" anchor="ctr">
                    <a:lnL w="12700" cap="flat" cmpd="sng" algn="ctr">
                      <a:no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2878553"/>
                  </a:ext>
                </a:extLst>
              </a:tr>
            </a:tbl>
          </a:graphicData>
        </a:graphic>
      </p:graphicFrame>
      <p:sp>
        <p:nvSpPr>
          <p:cNvPr id="6" name="Slide Number Placeholder 5">
            <a:extLst>
              <a:ext uri="{FF2B5EF4-FFF2-40B4-BE49-F238E27FC236}">
                <a16:creationId xmlns:a16="http://schemas.microsoft.com/office/drawing/2014/main" id="{73F22EDC-1AE0-3020-7ADA-F74566F38C21}"/>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27</a:t>
            </a:fld>
            <a:endParaRPr lang="en-AU"/>
          </a:p>
        </p:txBody>
      </p:sp>
    </p:spTree>
    <p:extLst>
      <p:ext uri="{BB962C8B-B14F-4D97-AF65-F5344CB8AC3E}">
        <p14:creationId xmlns:p14="http://schemas.microsoft.com/office/powerpoint/2010/main" val="2895711240"/>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2226-A961-829F-4D18-9C2B5B3EC215}"/>
              </a:ext>
            </a:extLst>
          </p:cNvPr>
          <p:cNvSpPr>
            <a:spLocks noGrp="1"/>
          </p:cNvSpPr>
          <p:nvPr>
            <p:ph type="title"/>
          </p:nvPr>
        </p:nvSpPr>
        <p:spPr/>
        <p:txBody>
          <a:bodyPr/>
          <a:lstStyle/>
          <a:p>
            <a:r>
              <a:rPr lang="en-AU"/>
              <a:t>Mineral Resource &amp; Ore Reserve disclosure</a:t>
            </a:r>
          </a:p>
        </p:txBody>
      </p:sp>
      <p:sp>
        <p:nvSpPr>
          <p:cNvPr id="3" name="Content Placeholder 2">
            <a:extLst>
              <a:ext uri="{FF2B5EF4-FFF2-40B4-BE49-F238E27FC236}">
                <a16:creationId xmlns:a16="http://schemas.microsoft.com/office/drawing/2014/main" id="{B551012B-EF9A-2CA4-62DD-9C6DE6C1CC76}"/>
              </a:ext>
            </a:extLst>
          </p:cNvPr>
          <p:cNvSpPr>
            <a:spLocks noGrp="1"/>
          </p:cNvSpPr>
          <p:nvPr>
            <p:ph idx="1"/>
          </p:nvPr>
        </p:nvSpPr>
        <p:spPr>
          <a:xfrm>
            <a:off x="413130" y="1165777"/>
            <a:ext cx="11778870" cy="678926"/>
          </a:xfrm>
        </p:spPr>
        <p:txBody>
          <a:bodyPr vert="horz" lIns="91440" tIns="45720" rIns="91440" bIns="45720" numCol="2" spcCol="252000" rtlCol="0" anchor="t">
            <a:normAutofit/>
          </a:bodyPr>
          <a:lstStyle/>
          <a:p>
            <a:pPr marL="0" indent="0" algn="just" defTabSz="912813">
              <a:buNone/>
            </a:pPr>
            <a:r>
              <a:rPr lang="en-US" sz="800" b="1"/>
              <a:t>Maritana Gold Mineral Resources</a:t>
            </a:r>
          </a:p>
          <a:p>
            <a:pPr marL="0" indent="0" algn="just">
              <a:buNone/>
            </a:pPr>
            <a:r>
              <a:rPr lang="en-US" sz="800">
                <a:ea typeface="+mn-lt"/>
                <a:cs typeface="+mn-lt"/>
              </a:rPr>
              <a:t>The information in this report that relates to Maritana’s Mineral Resources estimates is extracted from and was originally reported in Maritana’s ASX announcements: </a:t>
            </a:r>
          </a:p>
          <a:p>
            <a:pPr marL="0" indent="0" algn="just">
              <a:buNone/>
            </a:pPr>
            <a:endParaRPr lang="en-US" sz="1000">
              <a:ea typeface="+mn-lt"/>
              <a:cs typeface="+mn-lt"/>
            </a:endParaRPr>
          </a:p>
          <a:p>
            <a:pPr marL="0" indent="0" algn="just">
              <a:buNone/>
            </a:pPr>
            <a:endParaRPr lang="en-US" sz="1000">
              <a:ea typeface="+mn-lt"/>
              <a:cs typeface="+mn-lt"/>
            </a:endParaRPr>
          </a:p>
          <a:p>
            <a:pPr marL="0" indent="0" algn="just">
              <a:buNone/>
            </a:pPr>
            <a:endParaRPr lang="en-US" sz="1000">
              <a:ea typeface="+mn-lt"/>
              <a:cs typeface="+mn-lt"/>
            </a:endParaRPr>
          </a:p>
          <a:p>
            <a:pPr marL="0" indent="0" algn="just">
              <a:buNone/>
            </a:pPr>
            <a:endParaRPr lang="en-US" sz="10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US" sz="800">
              <a:ea typeface="+mn-lt"/>
              <a:cs typeface="+mn-lt"/>
            </a:endParaRPr>
          </a:p>
          <a:p>
            <a:pPr marL="0" indent="0" algn="just">
              <a:buNone/>
            </a:pPr>
            <a:endParaRPr lang="en-AU" sz="600" kern="100">
              <a:solidFill>
                <a:srgbClr val="000000"/>
              </a:solidFill>
              <a:effectLst/>
              <a:latin typeface="Arial" panose="020B0604020202020204" pitchFamily="34" charset="0"/>
              <a:ea typeface="Calibri" panose="020F0502020204030204" pitchFamily="34" charset="0"/>
            </a:endParaRPr>
          </a:p>
          <a:p>
            <a:pPr marL="0" indent="0" algn="just">
              <a:buNone/>
            </a:pPr>
            <a:endParaRPr lang="en-US" sz="800">
              <a:ea typeface="+mn-lt"/>
              <a:cs typeface="+mn-lt"/>
            </a:endParaRPr>
          </a:p>
          <a:p>
            <a:pPr marL="0" indent="0" algn="just">
              <a:buNone/>
            </a:pPr>
            <a:endParaRPr lang="en-US" sz="800">
              <a:ea typeface="+mn-lt"/>
              <a:cs typeface="+mn-lt"/>
            </a:endParaRPr>
          </a:p>
          <a:p>
            <a:pPr algn="just">
              <a:buNone/>
            </a:pPr>
            <a:endParaRPr lang="en-US" sz="800">
              <a:ea typeface="+mn-lt"/>
              <a:cs typeface="+mn-lt"/>
            </a:endParaRPr>
          </a:p>
          <a:p>
            <a:pPr algn="just">
              <a:buNone/>
            </a:pPr>
            <a:endParaRPr lang="en-US" sz="800"/>
          </a:p>
          <a:p>
            <a:pPr marL="0" indent="0" algn="just">
              <a:buNone/>
            </a:pPr>
            <a:endParaRPr lang="en-US" sz="1000">
              <a:cs typeface="Arial"/>
            </a:endParaRPr>
          </a:p>
        </p:txBody>
      </p:sp>
      <p:sp>
        <p:nvSpPr>
          <p:cNvPr id="5" name="Slide Number Placeholder 5">
            <a:extLst>
              <a:ext uri="{FF2B5EF4-FFF2-40B4-BE49-F238E27FC236}">
                <a16:creationId xmlns:a16="http://schemas.microsoft.com/office/drawing/2014/main" id="{F075671B-1283-0151-D43F-D2CE358B91CC}"/>
              </a:ext>
            </a:extLst>
          </p:cNvPr>
          <p:cNvSpPr>
            <a:spLocks noGrp="1"/>
          </p:cNvSpPr>
          <p:nvPr>
            <p:ph type="sldNum" sz="quarter" idx="12"/>
          </p:nvPr>
        </p:nvSpPr>
        <p:spPr/>
        <p:txBody>
          <a:bodyPr/>
          <a:lstStyle/>
          <a:p>
            <a:fld id="{55F9E035-6E99-4E5E-8692-F860D1F22345}" type="slidenum">
              <a:rPr lang="en-AU" smtClean="0"/>
              <a:t>28</a:t>
            </a:fld>
            <a:endParaRPr lang="en-AU"/>
          </a:p>
        </p:txBody>
      </p:sp>
      <p:sp>
        <p:nvSpPr>
          <p:cNvPr id="4" name="Text Placeholder 2">
            <a:extLst>
              <a:ext uri="{FF2B5EF4-FFF2-40B4-BE49-F238E27FC236}">
                <a16:creationId xmlns:a16="http://schemas.microsoft.com/office/drawing/2014/main" id="{888B1723-979B-A682-7C6B-0B5E5587A4A7}"/>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Confirmations</a:t>
            </a:r>
          </a:p>
        </p:txBody>
      </p:sp>
      <p:graphicFrame>
        <p:nvGraphicFramePr>
          <p:cNvPr id="16" name="Table 15">
            <a:extLst>
              <a:ext uri="{FF2B5EF4-FFF2-40B4-BE49-F238E27FC236}">
                <a16:creationId xmlns:a16="http://schemas.microsoft.com/office/drawing/2014/main" id="{38A0770B-6D88-9BA4-C0F1-9620F119E86C}"/>
              </a:ext>
            </a:extLst>
          </p:cNvPr>
          <p:cNvGraphicFramePr>
            <a:graphicFrameLocks noGrp="1"/>
          </p:cNvGraphicFramePr>
          <p:nvPr>
            <p:extLst>
              <p:ext uri="{D42A27DB-BD31-4B8C-83A1-F6EECF244321}">
                <p14:modId xmlns:p14="http://schemas.microsoft.com/office/powerpoint/2010/main" val="3276514862"/>
              </p:ext>
            </p:extLst>
          </p:nvPr>
        </p:nvGraphicFramePr>
        <p:xfrm>
          <a:off x="413129" y="1695774"/>
          <a:ext cx="11545606" cy="4226240"/>
        </p:xfrm>
        <a:graphic>
          <a:graphicData uri="http://schemas.openxmlformats.org/drawingml/2006/table">
            <a:tbl>
              <a:tblPr firstRow="1" firstCol="1" bandRow="1"/>
              <a:tblGrid>
                <a:gridCol w="2025096">
                  <a:extLst>
                    <a:ext uri="{9D8B030D-6E8A-4147-A177-3AD203B41FA5}">
                      <a16:colId xmlns:a16="http://schemas.microsoft.com/office/drawing/2014/main" val="1333601059"/>
                    </a:ext>
                  </a:extLst>
                </a:gridCol>
                <a:gridCol w="1246027">
                  <a:extLst>
                    <a:ext uri="{9D8B030D-6E8A-4147-A177-3AD203B41FA5}">
                      <a16:colId xmlns:a16="http://schemas.microsoft.com/office/drawing/2014/main" val="1545846487"/>
                    </a:ext>
                  </a:extLst>
                </a:gridCol>
                <a:gridCol w="8274483">
                  <a:extLst>
                    <a:ext uri="{9D8B030D-6E8A-4147-A177-3AD203B41FA5}">
                      <a16:colId xmlns:a16="http://schemas.microsoft.com/office/drawing/2014/main" val="3185806634"/>
                    </a:ext>
                  </a:extLst>
                </a:gridCol>
              </a:tblGrid>
              <a:tr h="177977">
                <a:tc>
                  <a:txBody>
                    <a:bodyPr/>
                    <a:lstStyle/>
                    <a:p>
                      <a:pPr marL="36195">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 Project</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solidFill>
                      <a:srgbClr val="ED5F23"/>
                    </a:solidFill>
                  </a:tcPr>
                </a:tc>
                <a:tc>
                  <a:txBody>
                    <a:bodyPr/>
                    <a:lstStyle/>
                    <a:p>
                      <a:pPr marL="36195" algn="ctr">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Year</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solidFill>
                      <a:srgbClr val="ED5F23"/>
                    </a:solidFill>
                  </a:tcPr>
                </a:tc>
                <a:tc>
                  <a:txBody>
                    <a:bodyPr/>
                    <a:lstStyle/>
                    <a:p>
                      <a:pPr marL="36195">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Confirmation Source</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rgbClr val="ED5F2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solidFill>
                      <a:srgbClr val="ED5F23"/>
                    </a:solidFill>
                  </a:tcPr>
                </a:tc>
                <a:extLst>
                  <a:ext uri="{0D108BD9-81ED-4DB2-BD59-A6C34878D82A}">
                    <a16:rowId xmlns:a16="http://schemas.microsoft.com/office/drawing/2014/main" val="2835988176"/>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Baden Powell</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2022</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“Gold resources increase to 1.24moz”, dated 28 September 2022</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580903067"/>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Boorara</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 Mineral Resources Update”, dated 13 February 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682627356"/>
                  </a:ext>
                </a:extLst>
              </a:tr>
              <a:tr h="177977">
                <a:tc>
                  <a:txBody>
                    <a:bodyPr/>
                    <a:lstStyle/>
                    <a:p>
                      <a:pPr marL="36195">
                        <a:lnSpc>
                          <a:spcPct val="107000"/>
                        </a:lnSpc>
                        <a:spcAft>
                          <a:spcPts val="20"/>
                        </a:spcAft>
                      </a:pPr>
                      <a:r>
                        <a:rPr lang="en-AU" sz="700" kern="0" err="1">
                          <a:solidFill>
                            <a:srgbClr val="000000"/>
                          </a:solidFill>
                          <a:effectLst/>
                          <a:latin typeface="Arial" panose="020B0604020202020204" pitchFamily="34" charset="0"/>
                          <a:ea typeface="Times New Roman" panose="02020603050405020304" pitchFamily="18" charset="0"/>
                        </a:rPr>
                        <a:t>Burbanks</a:t>
                      </a:r>
                      <a:r>
                        <a:rPr lang="en-AU" sz="700" kern="0">
                          <a:solidFill>
                            <a:srgbClr val="000000"/>
                          </a:solidFill>
                          <a:effectLst/>
                          <a:latin typeface="Arial" panose="020B0604020202020204" pitchFamily="34" charset="0"/>
                          <a:ea typeface="Times New Roman" panose="02020603050405020304" pitchFamily="18" charset="0"/>
                        </a:rPr>
                        <a:t> OP</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“Group Mineral Resource Statement – Amended”, dated 1 August 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882076229"/>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Burbanks UG</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“Group Mineral Resource Statement – Amended”, dated 1 August 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004579208"/>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Cannon</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2022</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“Investor Presentation June 2022”, dated 31 May 2022</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306588782"/>
                  </a:ext>
                </a:extLst>
              </a:tr>
              <a:tr h="229418">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Capricorn</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2022</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“Gold resources increase to 1.24moz”, dated 28 September 2022</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399962769"/>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Coote</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 Mineral Resources Update”, dated 13 February 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811424050"/>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Crake</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 Mineral Resources Update”, dated 13 February 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3360384517"/>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Golden Ridge</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2020</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“High Grade Drill results and Resource Update for Rose Hill”, dated 4 February 2020</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05589630"/>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Golden Ridge North</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 Mineral Resources Update”, dated 13 February 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810120440"/>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Gordons Dam</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 Mineral Resources Update”, dated 13 February 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990639639"/>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Jacques/Peyes</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 Mineral Resources Update”, dated 13 February 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2736881846"/>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Monument</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“Group Mineral Resource Statement – Amended”, dated 1 August 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352302278"/>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Phillips Find OP</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 Mineral Resources Update”, dated 13 February 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416433485"/>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Phillips Find UG</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“Group Mineral Resource Statement – Amended”, dated 1 August 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976082146"/>
                  </a:ext>
                </a:extLst>
              </a:tr>
              <a:tr h="218641">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Rosehill (OP)</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2020</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“Rose Hill Firms as Quality High Grade Open Pit and Underground Satellite Gold Project”, dated 9 December 2020 “</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463603314"/>
                  </a:ext>
                </a:extLst>
              </a:tr>
              <a:tr h="218641">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Rosehill (UG)</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2020</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“Rose Hill Firms as Quality High Grade Open Pit and Underground Satellite Gold Project”, dated 9 December 2020 “</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641400115"/>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Pinner</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“Group Mineral Resource Statement – Amended”, dated 1 August 2024</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89153970"/>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Kalpini</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“Gold Mineral Resources Update”, dated 13 February 2026</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045282714"/>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Pennys Find</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2023</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“Pennys Find Resource Update”, dated 29 December 2023</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734105647"/>
                  </a:ext>
                </a:extLst>
              </a:tr>
              <a:tr h="177977">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Teal</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2018</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a:t>
                      </a:r>
                      <a:r>
                        <a:rPr lang="en-AU" sz="700" kern="100" err="1">
                          <a:solidFill>
                            <a:srgbClr val="000000"/>
                          </a:solidFill>
                          <a:effectLst/>
                          <a:latin typeface="Arial" panose="020B0604020202020204" pitchFamily="34" charset="0"/>
                          <a:ea typeface="Calibri" panose="020F0502020204030204" pitchFamily="34" charset="0"/>
                        </a:rPr>
                        <a:t>Intermin’s</a:t>
                      </a:r>
                      <a:r>
                        <a:rPr lang="en-AU" sz="700" kern="100">
                          <a:solidFill>
                            <a:srgbClr val="000000"/>
                          </a:solidFill>
                          <a:effectLst/>
                          <a:latin typeface="Arial" panose="020B0604020202020204" pitchFamily="34" charset="0"/>
                          <a:ea typeface="Calibri" panose="020F0502020204030204" pitchFamily="34" charset="0"/>
                        </a:rPr>
                        <a:t> Mineral Resources Grow 30% to over 560,000 Ounces” (ASX:IRC), dated 19 September 2018</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extLst>
                  <a:ext uri="{0D108BD9-81ED-4DB2-BD59-A6C34878D82A}">
                    <a16:rowId xmlns:a16="http://schemas.microsoft.com/office/drawing/2014/main" val="1379796909"/>
                  </a:ext>
                </a:extLst>
              </a:tr>
              <a:tr h="177977">
                <a:tc>
                  <a:txBody>
                    <a:bodyPr/>
                    <a:lstStyle/>
                    <a:p>
                      <a:pPr>
                        <a:lnSpc>
                          <a:spcPct val="107000"/>
                        </a:lnSpc>
                      </a:pPr>
                      <a:endParaRPr lang="en-AU" sz="1000" kern="100">
                        <a:effectLst/>
                        <a:latin typeface="Arial" panose="020B0604020202020204" pitchFamily="34" charset="0"/>
                      </a:endParaRPr>
                    </a:p>
                  </a:txBody>
                  <a:tcPr marL="64177" marR="64177" marT="0" marB="0" anchor="ctr">
                    <a:lnL w="12700" cap="flat" cmpd="sng" algn="ctr">
                      <a:solidFill>
                        <a:schemeClr val="bg2"/>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marL="36195" algn="ctr">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 </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marL="36195">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 </a:t>
                      </a:r>
                      <a:endParaRPr lang="en-AU" sz="900" kern="100">
                        <a:solidFill>
                          <a:srgbClr val="000000"/>
                        </a:solidFill>
                        <a:effectLst/>
                        <a:latin typeface="Arial" panose="020B0604020202020204" pitchFamily="34" charset="0"/>
                        <a:ea typeface="Calibri" panose="020F0502020204030204" pitchFamily="34" charset="0"/>
                      </a:endParaRPr>
                    </a:p>
                  </a:txBody>
                  <a:tcPr marL="64177" marR="64177" marT="0" marB="0" anchor="ctr">
                    <a:lnL w="12700" cap="flat" cmpd="sng" algn="ctr">
                      <a:solidFill>
                        <a:srgbClr val="ED5F2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extLst>
                  <a:ext uri="{0D108BD9-81ED-4DB2-BD59-A6C34878D82A}">
                    <a16:rowId xmlns:a16="http://schemas.microsoft.com/office/drawing/2014/main" val="511817445"/>
                  </a:ext>
                </a:extLst>
              </a:tr>
            </a:tbl>
          </a:graphicData>
        </a:graphic>
      </p:graphicFrame>
      <p:sp>
        <p:nvSpPr>
          <p:cNvPr id="27" name="TextBox 26">
            <a:extLst>
              <a:ext uri="{FF2B5EF4-FFF2-40B4-BE49-F238E27FC236}">
                <a16:creationId xmlns:a16="http://schemas.microsoft.com/office/drawing/2014/main" id="{32991EF8-CC82-3F9C-58FE-D9C642D8EF18}"/>
              </a:ext>
            </a:extLst>
          </p:cNvPr>
          <p:cNvSpPr txBox="1"/>
          <p:nvPr/>
        </p:nvSpPr>
        <p:spPr>
          <a:xfrm>
            <a:off x="322065" y="5946046"/>
            <a:ext cx="11636669" cy="609590"/>
          </a:xfrm>
          <a:prstGeom prst="rect">
            <a:avLst/>
          </a:prstGeom>
          <a:noFill/>
        </p:spPr>
        <p:txBody>
          <a:bodyPr wrap="square" rtlCol="0">
            <a:spAutoFit/>
          </a:bodyPr>
          <a:lstStyle/>
          <a:p>
            <a:pPr marL="0" indent="0" algn="just">
              <a:lnSpc>
                <a:spcPct val="107000"/>
              </a:lnSpc>
              <a:spcAft>
                <a:spcPts val="20"/>
              </a:spcAft>
              <a:buNone/>
            </a:pPr>
            <a:r>
              <a:rPr lang="en-AU" sz="800" kern="100">
                <a:solidFill>
                  <a:srgbClr val="000000"/>
                </a:solidFill>
                <a:effectLst/>
                <a:latin typeface="Arial" panose="020B0604020202020204" pitchFamily="34" charset="0"/>
                <a:ea typeface="Calibri" panose="020F0502020204030204" pitchFamily="34" charset="0"/>
              </a:rPr>
              <a:t>each of which is available at </a:t>
            </a:r>
            <a:r>
              <a:rPr lang="en-AU" sz="800" u="sng" kern="100">
                <a:solidFill>
                  <a:srgbClr val="000000"/>
                </a:solidFill>
                <a:effectLst/>
                <a:latin typeface="Arial" panose="020B0604020202020204" pitchFamily="34" charset="0"/>
                <a:ea typeface="Calibri" panose="020F0502020204030204" pitchFamily="34" charset="0"/>
                <a:hlinkClick r:id="rId3"/>
              </a:rPr>
              <a:t>www.asx.com.au</a:t>
            </a:r>
            <a:r>
              <a:rPr lang="en-AU" sz="800" kern="100">
                <a:solidFill>
                  <a:srgbClr val="000000"/>
                </a:solidFill>
                <a:effectLst/>
                <a:latin typeface="Arial" panose="020B0604020202020204" pitchFamily="34" charset="0"/>
                <a:ea typeface="Calibri" panose="020F0502020204030204" pitchFamily="34" charset="0"/>
              </a:rPr>
              <a:t>. The Company confirms that it is not aware of any new information or data that materially affects the information included in the original market announcements and that all material assumptions and technical parameters underpinning the estimates in those announcements continue to apply and have not materially changed. The Company confirms that the form and context of the Competent Person’s findings in relation to those Mineral Resources estimates have not been materially modified from the original market announcements. Since the original reporting </a:t>
            </a:r>
            <a:r>
              <a:rPr lang="en-AU" sz="800" kern="100" err="1">
                <a:solidFill>
                  <a:srgbClr val="000000"/>
                </a:solidFill>
                <a:effectLst/>
                <a:latin typeface="Arial" panose="020B0604020202020204" pitchFamily="34" charset="0"/>
                <a:ea typeface="Calibri" panose="020F0502020204030204" pitchFamily="34" charset="0"/>
              </a:rPr>
              <a:t>Boorara</a:t>
            </a:r>
            <a:r>
              <a:rPr lang="en-AU" sz="800" kern="100">
                <a:solidFill>
                  <a:srgbClr val="000000"/>
                </a:solidFill>
                <a:effectLst/>
                <a:latin typeface="Arial" panose="020B0604020202020204" pitchFamily="34" charset="0"/>
                <a:ea typeface="Calibri" panose="020F0502020204030204" pitchFamily="34" charset="0"/>
              </a:rPr>
              <a:t> and Phillips Find have been depleted for production to June 30, 2025.  Crake, Coote, Golden Ridge North, Kalpini, Jacques-</a:t>
            </a:r>
            <a:r>
              <a:rPr lang="en-AU" sz="800" kern="100" err="1">
                <a:solidFill>
                  <a:srgbClr val="000000"/>
                </a:solidFill>
                <a:effectLst/>
                <a:latin typeface="Arial" panose="020B0604020202020204" pitchFamily="34" charset="0"/>
                <a:ea typeface="Calibri" panose="020F0502020204030204" pitchFamily="34" charset="0"/>
              </a:rPr>
              <a:t>Peyes</a:t>
            </a:r>
            <a:r>
              <a:rPr lang="en-AU" sz="800" kern="100">
                <a:solidFill>
                  <a:srgbClr val="000000"/>
                </a:solidFill>
                <a:effectLst/>
                <a:latin typeface="Arial" panose="020B0604020202020204" pitchFamily="34" charset="0"/>
                <a:ea typeface="Calibri" panose="020F0502020204030204" pitchFamily="34" charset="0"/>
              </a:rPr>
              <a:t> and Gordons Dam have been re-reported at the lower cutoff grade of 0.5 g/t Au. </a:t>
            </a:r>
          </a:p>
        </p:txBody>
      </p:sp>
    </p:spTree>
    <p:extLst>
      <p:ext uri="{BB962C8B-B14F-4D97-AF65-F5344CB8AC3E}">
        <p14:creationId xmlns:p14="http://schemas.microsoft.com/office/powerpoint/2010/main" val="3472271802"/>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D2226-A961-829F-4D18-9C2B5B3EC215}"/>
              </a:ext>
            </a:extLst>
          </p:cNvPr>
          <p:cNvSpPr>
            <a:spLocks noGrp="1"/>
          </p:cNvSpPr>
          <p:nvPr>
            <p:ph type="title"/>
          </p:nvPr>
        </p:nvSpPr>
        <p:spPr/>
        <p:txBody>
          <a:bodyPr/>
          <a:lstStyle/>
          <a:p>
            <a:r>
              <a:rPr lang="en-AU"/>
              <a:t>Mineral Resource &amp; Ore Reserve disclosure</a:t>
            </a:r>
          </a:p>
        </p:txBody>
      </p:sp>
      <p:sp>
        <p:nvSpPr>
          <p:cNvPr id="3" name="Content Placeholder 2">
            <a:extLst>
              <a:ext uri="{FF2B5EF4-FFF2-40B4-BE49-F238E27FC236}">
                <a16:creationId xmlns:a16="http://schemas.microsoft.com/office/drawing/2014/main" id="{B551012B-EF9A-2CA4-62DD-9C6DE6C1CC76}"/>
              </a:ext>
            </a:extLst>
          </p:cNvPr>
          <p:cNvSpPr>
            <a:spLocks noGrp="1"/>
          </p:cNvSpPr>
          <p:nvPr>
            <p:ph idx="1"/>
          </p:nvPr>
        </p:nvSpPr>
        <p:spPr>
          <a:xfrm>
            <a:off x="357809" y="1212980"/>
            <a:ext cx="11600927" cy="5570372"/>
          </a:xfrm>
        </p:spPr>
        <p:txBody>
          <a:bodyPr vert="horz" lIns="91440" tIns="45720" rIns="91440" bIns="45720" numCol="2" spcCol="252000" rtlCol="0" anchor="t">
            <a:normAutofit lnSpcReduction="10000"/>
          </a:bodyPr>
          <a:lstStyle/>
          <a:p>
            <a:pPr marL="0" indent="0" algn="just">
              <a:lnSpc>
                <a:spcPct val="107000"/>
              </a:lnSpc>
              <a:spcAft>
                <a:spcPts val="20"/>
              </a:spcAft>
              <a:buNone/>
            </a:pPr>
            <a:endParaRPr lang="en-AU" sz="900" b="1" kern="100">
              <a:solidFill>
                <a:srgbClr val="000000"/>
              </a:solidFill>
              <a:latin typeface="Arial" panose="020B0604020202020204" pitchFamily="34" charset="0"/>
              <a:ea typeface="Calibri" panose="020F0502020204030204" pitchFamily="34" charset="0"/>
            </a:endParaRPr>
          </a:p>
          <a:p>
            <a:pPr marL="0" marR="10" indent="0" algn="just">
              <a:lnSpc>
                <a:spcPct val="120000"/>
              </a:lnSpc>
              <a:buNone/>
            </a:pPr>
            <a:r>
              <a:rPr lang="en-AU" sz="800" b="1"/>
              <a:t>Non-gold Mineral Resources</a:t>
            </a:r>
          </a:p>
          <a:p>
            <a:pPr marL="0" marR="60" indent="0" algn="just">
              <a:buNone/>
            </a:pPr>
            <a:r>
              <a:rPr lang="en-US" sz="800" b="0" i="0" u="none" strike="noStrike" baseline="0">
                <a:solidFill>
                  <a:srgbClr val="1F2020"/>
                </a:solidFill>
                <a:latin typeface="Arial" panose="020B0604020202020204" pitchFamily="34" charset="0"/>
              </a:rPr>
              <a:t>The information is this Presentation that relates to Maritana's exploration results and Mineral Resources estimates was originally reported in Maritana's ASX announcement: "Nimbus Silver Update" (Nimbus, Nimbus Exploration Target) 28 August 2024 which is available at </a:t>
            </a:r>
            <a:r>
              <a:rPr lang="en-US" sz="800" b="0" i="0" u="none" strike="noStrike" baseline="0">
                <a:solidFill>
                  <a:srgbClr val="1F2020"/>
                </a:solidFill>
                <a:latin typeface="Arial" panose="020B0604020202020204" pitchFamily="34" charset="0"/>
                <a:hlinkClick r:id="rId2"/>
              </a:rPr>
              <a:t>www.asx.com.au.</a:t>
            </a:r>
          </a:p>
          <a:p>
            <a:pPr marL="0" marR="10" indent="0" algn="just">
              <a:buNone/>
            </a:pPr>
            <a:r>
              <a:rPr lang="en-US" sz="800" b="0" i="0" u="none" strike="noStrike" baseline="0">
                <a:solidFill>
                  <a:srgbClr val="202121"/>
                </a:solidFill>
                <a:latin typeface="Arial" panose="020B0604020202020204" pitchFamily="34" charset="0"/>
              </a:rPr>
              <a:t>Maritana confirms that the form and context of the Competent Person's findings in relation to those Mineral Resources estimates have not been materially modified from the original market announcements.</a:t>
            </a:r>
          </a:p>
          <a:p>
            <a:pPr marL="0" indent="0" algn="just">
              <a:spcAft>
                <a:spcPts val="600"/>
              </a:spcAft>
              <a:buClr>
                <a:schemeClr val="accent1"/>
              </a:buClr>
              <a:buNone/>
            </a:pPr>
            <a:r>
              <a:rPr lang="en-AU" sz="800" b="1"/>
              <a:t>Competent Persons Statement (Resources)</a:t>
            </a:r>
          </a:p>
          <a:p>
            <a:pPr marL="0" indent="0" algn="just">
              <a:lnSpc>
                <a:spcPct val="107000"/>
              </a:lnSpc>
              <a:spcAft>
                <a:spcPts val="20"/>
              </a:spcAft>
              <a:buNone/>
            </a:pPr>
            <a:r>
              <a:rPr lang="en-AU" sz="800" kern="100">
                <a:solidFill>
                  <a:srgbClr val="000000"/>
                </a:solidFill>
                <a:effectLst/>
                <a:latin typeface="Arial" panose="020B0604020202020204" pitchFamily="34" charset="0"/>
                <a:ea typeface="Calibri" panose="020F0502020204030204" pitchFamily="34" charset="0"/>
              </a:rPr>
              <a:t>The revised Mineral Resource Estimates reports were undertaken, or supervised, by Mr Stephen Godfrey, Resource Development Manager with Maritana Minerals Limited.  Mr Godfrey is a Fellow of the Australasian Institute of Mining and Metallurgy (</a:t>
            </a:r>
            <a:r>
              <a:rPr lang="en-AU" sz="800" kern="100" err="1">
                <a:solidFill>
                  <a:srgbClr val="000000"/>
                </a:solidFill>
                <a:effectLst/>
                <a:latin typeface="Arial" panose="020B0604020202020204" pitchFamily="34" charset="0"/>
                <a:ea typeface="Calibri" panose="020F0502020204030204" pitchFamily="34" charset="0"/>
              </a:rPr>
              <a:t>FAusIMM</a:t>
            </a:r>
            <a:r>
              <a:rPr lang="en-AU" sz="800" kern="100">
                <a:solidFill>
                  <a:srgbClr val="000000"/>
                </a:solidFill>
                <a:effectLst/>
                <a:latin typeface="Arial" panose="020B0604020202020204" pitchFamily="34" charset="0"/>
                <a:ea typeface="Calibri" panose="020F0502020204030204" pitchFamily="34" charset="0"/>
              </a:rPr>
              <a:t> #110542) and a Member of the Australian Institute of Geoscientists (MAIG #3993).  Mr Godfrey has sufficient experience that is relevant to the style of mineralisation, type of deposit under consideration and to the activity that they are undertaking to qualify as a Competent Persons as defined in the 2012 edition of the ‘Australasian Code for Reporting of Exploration, Results, Mineral Resource and Ore Reserves’.  Mr Godfrey considers all resources to be current and relevant to Maritana’s ongoing plans. </a:t>
            </a:r>
          </a:p>
          <a:p>
            <a:pPr marL="0" marR="10" indent="0" algn="just">
              <a:buNone/>
            </a:pPr>
            <a:endParaRPr lang="en-US" sz="800">
              <a:solidFill>
                <a:srgbClr val="202121"/>
              </a:solidFill>
              <a:latin typeface="Arial" panose="020B0604020202020204" pitchFamily="34" charset="0"/>
            </a:endParaRPr>
          </a:p>
          <a:p>
            <a:pPr marL="0" indent="0" algn="just">
              <a:buNone/>
            </a:pPr>
            <a:r>
              <a:rPr lang="en-US" sz="800" b="1"/>
              <a:t>Gold Ore Reserves</a:t>
            </a:r>
          </a:p>
          <a:p>
            <a:pPr marL="0" indent="0" algn="just">
              <a:buNone/>
            </a:pPr>
            <a:r>
              <a:rPr lang="en-US" sz="800">
                <a:ea typeface="+mn-lt"/>
                <a:cs typeface="+mn-lt"/>
              </a:rPr>
              <a:t>The information in this report that relates to Maritana’s Mineral Resources estimates is extracted from and was originally reported in Maritana’s ASX announcements: </a:t>
            </a:r>
          </a:p>
          <a:p>
            <a:pPr marL="0" indent="0" algn="just">
              <a:buNone/>
            </a:pPr>
            <a:endParaRPr lang="en-US" sz="800">
              <a:ea typeface="+mn-lt"/>
              <a:cs typeface="+mn-lt"/>
            </a:endParaRPr>
          </a:p>
          <a:p>
            <a:pPr marL="0" indent="0" algn="just">
              <a:buNone/>
            </a:pPr>
            <a:endParaRPr lang="en-US" sz="800">
              <a:ea typeface="+mn-lt"/>
              <a:cs typeface="+mn-lt"/>
            </a:endParaRPr>
          </a:p>
          <a:p>
            <a:pPr algn="just">
              <a:spcBef>
                <a:spcPts val="400"/>
              </a:spcBef>
              <a:spcAft>
                <a:spcPts val="200"/>
              </a:spcAft>
            </a:pPr>
            <a:endParaRPr lang="en-AU" sz="8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lgn="just">
              <a:buNone/>
            </a:pPr>
            <a:endParaRPr lang="en-AU" sz="8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8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8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0" indent="0" algn="just">
              <a:buNone/>
            </a:pPr>
            <a:endParaRPr lang="en-AU" sz="8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0" indent="0" algn="just">
              <a:buNone/>
            </a:pPr>
            <a:endParaRPr lang="en-AU" sz="800" b="1"/>
          </a:p>
          <a:p>
            <a:pPr marL="0" indent="0" algn="just">
              <a:buNone/>
            </a:pPr>
            <a:endParaRPr lang="en-AU" sz="800" b="1"/>
          </a:p>
          <a:p>
            <a:pPr marL="0" indent="0" algn="just">
              <a:buNone/>
            </a:pPr>
            <a:endParaRPr lang="en-AU" sz="800" b="1"/>
          </a:p>
          <a:p>
            <a:pPr marL="0" indent="0" algn="just">
              <a:buNone/>
            </a:pPr>
            <a:endParaRPr lang="en-AU" sz="800" b="1"/>
          </a:p>
          <a:p>
            <a:pPr marL="0" indent="0" algn="just">
              <a:buNone/>
            </a:pPr>
            <a:endParaRPr lang="en-AU" sz="800" b="1"/>
          </a:p>
          <a:p>
            <a:pPr marL="0" indent="0" algn="just">
              <a:buNone/>
            </a:pPr>
            <a:endParaRPr lang="en-AU" sz="800" b="1"/>
          </a:p>
          <a:p>
            <a:pPr marL="0" indent="0" algn="just">
              <a:buNone/>
            </a:pPr>
            <a:endParaRPr lang="en-AU" sz="800" b="1"/>
          </a:p>
          <a:p>
            <a:pPr marL="0" indent="0" algn="just">
              <a:buNone/>
            </a:pPr>
            <a:endParaRPr lang="en-AU" sz="800" b="1"/>
          </a:p>
          <a:p>
            <a:pPr marL="0" indent="0" algn="just">
              <a:buNone/>
            </a:pPr>
            <a:endParaRPr lang="en-AU" sz="800" b="1"/>
          </a:p>
          <a:p>
            <a:pPr marL="0" indent="0" algn="just">
              <a:buNone/>
            </a:pPr>
            <a:r>
              <a:rPr lang="en-AU" sz="800" b="1"/>
              <a:t>Competent Person Statement (Reserves)</a:t>
            </a:r>
          </a:p>
          <a:p>
            <a:pPr marL="0" indent="0" algn="just">
              <a:spcBef>
                <a:spcPts val="600"/>
              </a:spcBef>
              <a:spcAft>
                <a:spcPts val="1200"/>
              </a:spcAft>
              <a:buNone/>
            </a:pPr>
            <a:r>
              <a:rPr lang="en-AU" sz="800" kern="100">
                <a:effectLst/>
                <a:latin typeface="Arial" panose="020B0604020202020204" pitchFamily="34" charset="0"/>
                <a:ea typeface="Aptos" panose="020B0004020202020204" pitchFamily="34" charset="0"/>
                <a:cs typeface="Times New Roman" panose="02020603050405020304" pitchFamily="18" charset="0"/>
              </a:rPr>
              <a:t>The revised Mineral Resource Reserve Estimates reports were undertaken, or supervised, by Mr Franz Charles Schlosser, who is a full-time employee of Mining Plus Pty Ltd.  Mr Schlosser is a Fellow and Chartered Professional of the Australasian Institute of Mining and Metallurgy.  Mr Schlosser has sufficient experience that is relevant to the style of mineralisation, type of deposit under consideration and to the activity that they are undertaking to qualify as a Competent Persons as defined in the 2012 edition of the ‘Australasian Code for Reporting of Exploration, Results, Mineral Resource and Ore Reserves’.  Mr Schlosser considers the </a:t>
            </a:r>
            <a:r>
              <a:rPr lang="en-AU" sz="800" kern="100" err="1">
                <a:effectLst/>
                <a:latin typeface="Arial" panose="020B0604020202020204" pitchFamily="34" charset="0"/>
                <a:ea typeface="Aptos" panose="020B0004020202020204" pitchFamily="34" charset="0"/>
                <a:cs typeface="Times New Roman" panose="02020603050405020304" pitchFamily="18" charset="0"/>
              </a:rPr>
              <a:t>Boorara</a:t>
            </a:r>
            <a:r>
              <a:rPr lang="en-AU" sz="800" kern="100">
                <a:effectLst/>
                <a:latin typeface="Arial" panose="020B0604020202020204" pitchFamily="34" charset="0"/>
                <a:ea typeface="Aptos" panose="020B0004020202020204" pitchFamily="34" charset="0"/>
                <a:cs typeface="Times New Roman" panose="02020603050405020304" pitchFamily="18" charset="0"/>
              </a:rPr>
              <a:t>, Crake and Kalpini Ore Reserves to be true and consents to their inclusion in this document.</a:t>
            </a:r>
          </a:p>
          <a:p>
            <a:pPr algn="just">
              <a:spcBef>
                <a:spcPts val="400"/>
              </a:spcBef>
              <a:spcAft>
                <a:spcPts val="200"/>
              </a:spcAft>
            </a:pPr>
            <a:endParaRPr lang="en-AU" sz="8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8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8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algn="just">
              <a:spcBef>
                <a:spcPts val="400"/>
              </a:spcBef>
              <a:spcAft>
                <a:spcPts val="200"/>
              </a:spcAft>
            </a:pPr>
            <a:endParaRPr lang="en-AU" sz="900" b="1" kern="10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marL="36195">
              <a:lnSpc>
                <a:spcPct val="107000"/>
              </a:lnSpc>
              <a:spcAft>
                <a:spcPts val="800"/>
              </a:spcAft>
            </a:pPr>
            <a:endParaRPr lang="en-AU" sz="900" kern="100">
              <a:solidFill>
                <a:srgbClr val="000000"/>
              </a:solidFill>
              <a:effectLst/>
              <a:latin typeface="Arial" panose="020B0604020202020204" pitchFamily="34" charset="0"/>
              <a:ea typeface="Calibri" panose="020F0502020204030204" pitchFamily="34" charset="0"/>
            </a:endParaRPr>
          </a:p>
          <a:p>
            <a:pPr marL="0" indent="0" algn="just">
              <a:buNone/>
            </a:pPr>
            <a:endParaRPr lang="en-US" sz="900" b="1"/>
          </a:p>
          <a:p>
            <a:pPr marL="0" indent="0" algn="just">
              <a:buNone/>
            </a:pPr>
            <a:endParaRPr lang="en-US" sz="900" strike="sngStrike">
              <a:cs typeface="Arial"/>
            </a:endParaRPr>
          </a:p>
          <a:p>
            <a:pPr marL="0" indent="0" algn="just">
              <a:buNone/>
            </a:pPr>
            <a:endParaRPr lang="en-US" sz="1000">
              <a:cs typeface="Arial"/>
            </a:endParaRPr>
          </a:p>
        </p:txBody>
      </p:sp>
      <p:sp>
        <p:nvSpPr>
          <p:cNvPr id="5" name="Slide Number Placeholder 5">
            <a:extLst>
              <a:ext uri="{FF2B5EF4-FFF2-40B4-BE49-F238E27FC236}">
                <a16:creationId xmlns:a16="http://schemas.microsoft.com/office/drawing/2014/main" id="{F075671B-1283-0151-D43F-D2CE358B91CC}"/>
              </a:ext>
            </a:extLst>
          </p:cNvPr>
          <p:cNvSpPr>
            <a:spLocks noGrp="1"/>
          </p:cNvSpPr>
          <p:nvPr>
            <p:ph type="sldNum" sz="quarter" idx="12"/>
          </p:nvPr>
        </p:nvSpPr>
        <p:spPr/>
        <p:txBody>
          <a:bodyPr/>
          <a:lstStyle/>
          <a:p>
            <a:fld id="{55F9E035-6E99-4E5E-8692-F860D1F22345}" type="slidenum">
              <a:rPr lang="en-AU" smtClean="0"/>
              <a:t>29</a:t>
            </a:fld>
            <a:endParaRPr lang="en-AU"/>
          </a:p>
        </p:txBody>
      </p:sp>
      <p:sp>
        <p:nvSpPr>
          <p:cNvPr id="4" name="Text Placeholder 2">
            <a:extLst>
              <a:ext uri="{FF2B5EF4-FFF2-40B4-BE49-F238E27FC236}">
                <a16:creationId xmlns:a16="http://schemas.microsoft.com/office/drawing/2014/main" id="{888B1723-979B-A682-7C6B-0B5E5587A4A7}"/>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Confirmations</a:t>
            </a:r>
          </a:p>
        </p:txBody>
      </p:sp>
      <p:graphicFrame>
        <p:nvGraphicFramePr>
          <p:cNvPr id="11" name="Table 10">
            <a:extLst>
              <a:ext uri="{FF2B5EF4-FFF2-40B4-BE49-F238E27FC236}">
                <a16:creationId xmlns:a16="http://schemas.microsoft.com/office/drawing/2014/main" id="{17B8D806-D864-DA8D-C543-6FE90E117FB6}"/>
              </a:ext>
            </a:extLst>
          </p:cNvPr>
          <p:cNvGraphicFramePr>
            <a:graphicFrameLocks noGrp="1"/>
          </p:cNvGraphicFramePr>
          <p:nvPr>
            <p:extLst>
              <p:ext uri="{D42A27DB-BD31-4B8C-83A1-F6EECF244321}">
                <p14:modId xmlns:p14="http://schemas.microsoft.com/office/powerpoint/2010/main" val="1631201421"/>
              </p:ext>
            </p:extLst>
          </p:nvPr>
        </p:nvGraphicFramePr>
        <p:xfrm>
          <a:off x="475404" y="4075389"/>
          <a:ext cx="5620595" cy="1125131"/>
        </p:xfrm>
        <a:graphic>
          <a:graphicData uri="http://schemas.openxmlformats.org/drawingml/2006/table">
            <a:tbl>
              <a:tblPr firstRow="1" firstCol="1" bandRow="1"/>
              <a:tblGrid>
                <a:gridCol w="879060">
                  <a:extLst>
                    <a:ext uri="{9D8B030D-6E8A-4147-A177-3AD203B41FA5}">
                      <a16:colId xmlns:a16="http://schemas.microsoft.com/office/drawing/2014/main" val="1074790419"/>
                    </a:ext>
                  </a:extLst>
                </a:gridCol>
                <a:gridCol w="458830">
                  <a:extLst>
                    <a:ext uri="{9D8B030D-6E8A-4147-A177-3AD203B41FA5}">
                      <a16:colId xmlns:a16="http://schemas.microsoft.com/office/drawing/2014/main" val="1513325818"/>
                    </a:ext>
                  </a:extLst>
                </a:gridCol>
                <a:gridCol w="4282705">
                  <a:extLst>
                    <a:ext uri="{9D8B030D-6E8A-4147-A177-3AD203B41FA5}">
                      <a16:colId xmlns:a16="http://schemas.microsoft.com/office/drawing/2014/main" val="4051646441"/>
                    </a:ext>
                  </a:extLst>
                </a:gridCol>
              </a:tblGrid>
              <a:tr h="150840">
                <a:tc>
                  <a:txBody>
                    <a:bodyPr/>
                    <a:lstStyle/>
                    <a:p>
                      <a:pPr marL="36195">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 Project</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solidFill>
                      <a:srgbClr val="ED5F23"/>
                    </a:solidFill>
                  </a:tcPr>
                </a:tc>
                <a:tc>
                  <a:txBody>
                    <a:bodyPr/>
                    <a:lstStyle/>
                    <a:p>
                      <a:pPr marL="36195" algn="ctr">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Year</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solidFill>
                      <a:srgbClr val="ED5F23"/>
                    </a:solidFill>
                  </a:tcPr>
                </a:tc>
                <a:tc>
                  <a:txBody>
                    <a:bodyPr/>
                    <a:lstStyle/>
                    <a:p>
                      <a:pPr marL="36195">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Confirmation Source</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rgbClr val="ED5F2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solidFill>
                      <a:srgbClr val="ED5F23"/>
                    </a:solidFill>
                  </a:tcPr>
                </a:tc>
                <a:extLst>
                  <a:ext uri="{0D108BD9-81ED-4DB2-BD59-A6C34878D82A}">
                    <a16:rowId xmlns:a16="http://schemas.microsoft.com/office/drawing/2014/main" val="3539597175"/>
                  </a:ext>
                </a:extLst>
              </a:tr>
              <a:tr h="150840">
                <a:tc>
                  <a:txBody>
                    <a:bodyPr/>
                    <a:lstStyle/>
                    <a:p>
                      <a:pPr marL="36195">
                        <a:lnSpc>
                          <a:spcPct val="107000"/>
                        </a:lnSpc>
                        <a:spcAft>
                          <a:spcPts val="20"/>
                        </a:spcAft>
                      </a:pPr>
                      <a:r>
                        <a:rPr lang="en-AU" sz="700" kern="0" err="1">
                          <a:solidFill>
                            <a:srgbClr val="000000"/>
                          </a:solidFill>
                          <a:effectLst/>
                          <a:latin typeface="Arial" panose="020B0604020202020204" pitchFamily="34" charset="0"/>
                          <a:ea typeface="Times New Roman" panose="02020603050405020304" pitchFamily="18" charset="0"/>
                        </a:rPr>
                        <a:t>Boorara</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“Gold Ore Reserve Update”, dated 17 February 2026</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949111387"/>
                  </a:ext>
                </a:extLst>
              </a:tr>
              <a:tr h="150840">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Cannon UG</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2022</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“Positive Results for Cannon Underground Gold Project and Feasibility Study Update” dated 29 March 2022</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516144314"/>
                  </a:ext>
                </a:extLst>
              </a:tr>
              <a:tr h="150840">
                <a:tc>
                  <a:txBody>
                    <a:bodyPr/>
                    <a:lstStyle/>
                    <a:p>
                      <a:pPr marL="36195">
                        <a:lnSpc>
                          <a:spcPct val="107000"/>
                        </a:lnSpc>
                        <a:spcAft>
                          <a:spcPts val="20"/>
                        </a:spcAft>
                      </a:pPr>
                      <a:r>
                        <a:rPr lang="en-AU" sz="700" kern="0" err="1">
                          <a:solidFill>
                            <a:srgbClr val="000000"/>
                          </a:solidFill>
                          <a:effectLst/>
                          <a:latin typeface="Arial" panose="020B0604020202020204" pitchFamily="34" charset="0"/>
                          <a:ea typeface="Times New Roman" panose="02020603050405020304" pitchFamily="18" charset="0"/>
                        </a:rPr>
                        <a:t>Pennys</a:t>
                      </a:r>
                      <a:r>
                        <a:rPr lang="en-AU" sz="700" kern="0">
                          <a:solidFill>
                            <a:srgbClr val="000000"/>
                          </a:solidFill>
                          <a:effectLst/>
                          <a:latin typeface="Arial" panose="020B0604020202020204" pitchFamily="34" charset="0"/>
                          <a:ea typeface="Times New Roman" panose="02020603050405020304" pitchFamily="18" charset="0"/>
                        </a:rPr>
                        <a:t> Find</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2024</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“Penny’s Find Pre-Feasibility Study and Ore Reserve” dated 18 December 2024</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463717709"/>
                  </a:ext>
                </a:extLst>
              </a:tr>
              <a:tr h="150840">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Kalpini </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“Gold Ore Reserve Update”, dated 17 February 2026</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extLst>
                  <a:ext uri="{0D108BD9-81ED-4DB2-BD59-A6C34878D82A}">
                    <a16:rowId xmlns:a16="http://schemas.microsoft.com/office/drawing/2014/main" val="1321735913"/>
                  </a:ext>
                </a:extLst>
              </a:tr>
              <a:tr h="150840">
                <a:tc>
                  <a:txBody>
                    <a:bodyPr/>
                    <a:lstStyle/>
                    <a:p>
                      <a:pPr marL="36195">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Crake</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marL="36195" algn="ctr">
                        <a:lnSpc>
                          <a:spcPct val="107000"/>
                        </a:lnSpc>
                        <a:spcAft>
                          <a:spcPts val="20"/>
                        </a:spcAft>
                      </a:pPr>
                      <a:r>
                        <a:rPr lang="en-AU" sz="700" kern="0">
                          <a:solidFill>
                            <a:srgbClr val="000000"/>
                          </a:solidFill>
                          <a:effectLst/>
                          <a:latin typeface="Arial" panose="020B0604020202020204" pitchFamily="34" charset="0"/>
                          <a:ea typeface="Times New Roman" panose="02020603050405020304" pitchFamily="18" charset="0"/>
                        </a:rPr>
                        <a:t>2026</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tc>
                  <a:txBody>
                    <a:bodyPr/>
                    <a:lstStyle/>
                    <a:p>
                      <a:pPr marL="36195">
                        <a:lnSpc>
                          <a:spcPct val="107000"/>
                        </a:lnSpc>
                        <a:spcAft>
                          <a:spcPts val="20"/>
                        </a:spcAft>
                      </a:pPr>
                      <a:r>
                        <a:rPr lang="en-AU" sz="700" kern="100">
                          <a:solidFill>
                            <a:srgbClr val="000000"/>
                          </a:solidFill>
                          <a:effectLst/>
                          <a:latin typeface="Arial" panose="020B0604020202020204" pitchFamily="34" charset="0"/>
                          <a:ea typeface="Calibri" panose="020F0502020204030204" pitchFamily="34" charset="0"/>
                        </a:rPr>
                        <a:t>“Gold Ore Reserve Update”, dated 17 February 2026</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rgbClr val="ED5F23"/>
                      </a:solidFill>
                      <a:prstDash val="solid"/>
                      <a:round/>
                      <a:headEnd type="none" w="med" len="med"/>
                      <a:tailEnd type="none" w="med" len="med"/>
                    </a:lnB>
                    <a:noFill/>
                  </a:tcPr>
                </a:tc>
                <a:extLst>
                  <a:ext uri="{0D108BD9-81ED-4DB2-BD59-A6C34878D82A}">
                    <a16:rowId xmlns:a16="http://schemas.microsoft.com/office/drawing/2014/main" val="3678617909"/>
                  </a:ext>
                </a:extLst>
              </a:tr>
              <a:tr h="150840">
                <a:tc>
                  <a:txBody>
                    <a:bodyPr/>
                    <a:lstStyle/>
                    <a:p>
                      <a:pPr marL="36195">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Grand Total</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chemeClr val="bg2"/>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marL="36195" algn="ctr">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 </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rgbClr val="ED5F23"/>
                      </a:solidFill>
                      <a:prstDash val="solid"/>
                      <a:round/>
                      <a:headEnd type="none" w="med" len="med"/>
                      <a:tailEnd type="none" w="med" len="med"/>
                    </a:lnL>
                    <a:lnR w="12700" cap="flat" cmpd="sng" algn="ctr">
                      <a:solidFill>
                        <a:srgbClr val="ED5F23"/>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tc>
                  <a:txBody>
                    <a:bodyPr/>
                    <a:lstStyle/>
                    <a:p>
                      <a:pPr marL="36195">
                        <a:lnSpc>
                          <a:spcPct val="107000"/>
                        </a:lnSpc>
                        <a:spcAft>
                          <a:spcPts val="20"/>
                        </a:spcAft>
                      </a:pPr>
                      <a:r>
                        <a:rPr lang="en-AU" sz="700" b="1" kern="0">
                          <a:solidFill>
                            <a:srgbClr val="FFFFFF"/>
                          </a:solidFill>
                          <a:effectLst/>
                          <a:latin typeface="Arial" panose="020B0604020202020204" pitchFamily="34" charset="0"/>
                          <a:ea typeface="Times New Roman" panose="02020603050405020304" pitchFamily="18" charset="0"/>
                        </a:rPr>
                        <a:t> </a:t>
                      </a:r>
                      <a:endParaRPr lang="en-AU" sz="800" kern="100">
                        <a:solidFill>
                          <a:srgbClr val="000000"/>
                        </a:solidFill>
                        <a:effectLst/>
                        <a:latin typeface="Arial" panose="020B0604020202020204" pitchFamily="34" charset="0"/>
                        <a:ea typeface="Calibri" panose="020F0502020204030204" pitchFamily="34" charset="0"/>
                      </a:endParaRPr>
                    </a:p>
                  </a:txBody>
                  <a:tcPr marL="57255" marR="57255" marT="0" marB="0" anchor="ctr">
                    <a:lnL w="12700" cap="flat" cmpd="sng" algn="ctr">
                      <a:solidFill>
                        <a:srgbClr val="ED5F2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rgbClr val="ED5F23"/>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rgbClr val="ED5F23"/>
                    </a:solidFill>
                  </a:tcPr>
                </a:tc>
                <a:extLst>
                  <a:ext uri="{0D108BD9-81ED-4DB2-BD59-A6C34878D82A}">
                    <a16:rowId xmlns:a16="http://schemas.microsoft.com/office/drawing/2014/main" val="2265210141"/>
                  </a:ext>
                </a:extLst>
              </a:tr>
            </a:tbl>
          </a:graphicData>
        </a:graphic>
      </p:graphicFrame>
    </p:spTree>
    <p:extLst>
      <p:ext uri="{BB962C8B-B14F-4D97-AF65-F5344CB8AC3E}">
        <p14:creationId xmlns:p14="http://schemas.microsoft.com/office/powerpoint/2010/main" val="89435727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833E-7B75-6725-EBA1-A96F3EF317F2}"/>
              </a:ext>
            </a:extLst>
          </p:cNvPr>
          <p:cNvSpPr>
            <a:spLocks noGrp="1"/>
          </p:cNvSpPr>
          <p:nvPr>
            <p:ph type="title"/>
          </p:nvPr>
        </p:nvSpPr>
        <p:spPr/>
        <p:txBody>
          <a:bodyPr/>
          <a:lstStyle/>
          <a:p>
            <a:r>
              <a:rPr lang="en-AU" b="0"/>
              <a:t>Important disclaimers</a:t>
            </a:r>
          </a:p>
        </p:txBody>
      </p:sp>
      <p:sp>
        <p:nvSpPr>
          <p:cNvPr id="3" name="Content Placeholder 2">
            <a:extLst>
              <a:ext uri="{FF2B5EF4-FFF2-40B4-BE49-F238E27FC236}">
                <a16:creationId xmlns:a16="http://schemas.microsoft.com/office/drawing/2014/main" id="{F665DA95-3A02-2E7E-7E49-294BAB9C5A9E}"/>
              </a:ext>
            </a:extLst>
          </p:cNvPr>
          <p:cNvSpPr>
            <a:spLocks noGrp="1"/>
          </p:cNvSpPr>
          <p:nvPr>
            <p:ph idx="1"/>
          </p:nvPr>
        </p:nvSpPr>
        <p:spPr>
          <a:xfrm>
            <a:off x="357809" y="923205"/>
            <a:ext cx="11600928" cy="5700107"/>
          </a:xfrm>
        </p:spPr>
        <p:txBody>
          <a:bodyPr vert="horz" lIns="91440" tIns="45720" rIns="91440" bIns="45720" numCol="2" spcCol="252000" rtlCol="0" anchor="t">
            <a:normAutofit/>
          </a:bodyPr>
          <a:lstStyle/>
          <a:p>
            <a:pPr marL="0" indent="0" algn="just">
              <a:lnSpc>
                <a:spcPct val="100000"/>
              </a:lnSpc>
              <a:spcBef>
                <a:spcPts val="0"/>
              </a:spcBef>
              <a:spcAft>
                <a:spcPts val="0"/>
              </a:spcAft>
              <a:buNone/>
            </a:pPr>
            <a:r>
              <a:rPr lang="en-AU" sz="900" b="1" kern="100"/>
              <a:t>Nature of Document</a:t>
            </a:r>
          </a:p>
          <a:p>
            <a:pPr marL="0" indent="0" algn="just">
              <a:lnSpc>
                <a:spcPct val="100000"/>
              </a:lnSpc>
              <a:spcBef>
                <a:spcPts val="0"/>
              </a:spcBef>
              <a:spcAft>
                <a:spcPts val="0"/>
              </a:spcAft>
              <a:buNone/>
            </a:pPr>
            <a:r>
              <a:rPr lang="en-AU" sz="900" kern="100"/>
              <a:t>This Presentation is provided on the basis that neither the Company nor its respective officers, shareholders, related bodies, corporate, partners, affiliates, employees, representatives or advisers, make any representation or warranty (express or implied) as to the accuracy, reliability, relevance or completeness of the material it contains. Nothing contained in the Presentation is, or may be relied upon, as a promise, representation or warranty, whether as to the past or the future, and the Company hereby excludes all warranties that can be excluded by law.</a:t>
            </a:r>
          </a:p>
          <a:p>
            <a:pPr marL="0" indent="0" algn="just">
              <a:lnSpc>
                <a:spcPct val="100000"/>
              </a:lnSpc>
              <a:spcBef>
                <a:spcPts val="0"/>
              </a:spcBef>
              <a:spcAft>
                <a:spcPts val="0"/>
              </a:spcAft>
              <a:buNone/>
            </a:pPr>
            <a:endParaRPr lang="en-AU" sz="900" kern="100"/>
          </a:p>
          <a:p>
            <a:pPr marL="0" indent="0" algn="just">
              <a:lnSpc>
                <a:spcPct val="100000"/>
              </a:lnSpc>
              <a:spcBef>
                <a:spcPts val="0"/>
              </a:spcBef>
              <a:spcAft>
                <a:spcPts val="0"/>
              </a:spcAft>
              <a:buNone/>
            </a:pPr>
            <a:r>
              <a:rPr lang="en-AU" sz="900" b="1" kern="100"/>
              <a:t>The Presentation</a:t>
            </a:r>
            <a:endParaRPr lang="en-AU" sz="900" b="1" kern="100">
              <a:cs typeface="Arial"/>
            </a:endParaRPr>
          </a:p>
          <a:p>
            <a:pPr marL="0" indent="0" algn="just">
              <a:lnSpc>
                <a:spcPct val="100000"/>
              </a:lnSpc>
              <a:spcBef>
                <a:spcPts val="0"/>
              </a:spcBef>
              <a:spcAft>
                <a:spcPts val="0"/>
              </a:spcAft>
              <a:buNone/>
            </a:pPr>
            <a:r>
              <a:rPr lang="en-AU" sz="900" kern="100"/>
              <a:t>The presentation contains ‘forward-looking statements’. By their nature, forward-looking statements involve known and unknown risks, uncertainties and other factors because they relate to events and depend on circumstances that may or may not occur in the future, and assumptions which may or may not prove to be correct (and may be beyond the Company’s ability to control or predict), any (or all) of which may cause the actual results or performance of the Company to be materially different from the results or performance expressed or implied by such forward-looking statements.</a:t>
            </a:r>
            <a:endParaRPr lang="en-AU" sz="900" kern="100">
              <a:cs typeface="Arial"/>
            </a:endParaRPr>
          </a:p>
          <a:p>
            <a:pPr marL="0" indent="0" algn="just">
              <a:lnSpc>
                <a:spcPct val="100000"/>
              </a:lnSpc>
              <a:spcBef>
                <a:spcPts val="0"/>
              </a:spcBef>
              <a:spcAft>
                <a:spcPts val="0"/>
              </a:spcAft>
              <a:buNone/>
            </a:pPr>
            <a:endParaRPr lang="en-AU" sz="900" kern="100"/>
          </a:p>
          <a:p>
            <a:pPr marL="0" indent="0" algn="just">
              <a:lnSpc>
                <a:spcPct val="100000"/>
              </a:lnSpc>
              <a:spcBef>
                <a:spcPts val="0"/>
              </a:spcBef>
              <a:spcAft>
                <a:spcPts val="0"/>
              </a:spcAft>
              <a:buNone/>
            </a:pPr>
            <a:r>
              <a:rPr lang="en-AU" sz="900" kern="100"/>
              <a:t>No representation is made that any forward-looking statement will come to pass, that any forecast result will be achieved, or that any assumption on which a forward-looking statement is based is reasonable. Forward-looking statements are made as at the date of this Presentation, and the Company disclaims any obligation or undertaking to release any update of, or revision to, any forward-looking statement contained in this Presentation.</a:t>
            </a:r>
          </a:p>
          <a:p>
            <a:pPr marL="0" indent="0" algn="just">
              <a:lnSpc>
                <a:spcPct val="100000"/>
              </a:lnSpc>
              <a:spcBef>
                <a:spcPts val="0"/>
              </a:spcBef>
              <a:spcAft>
                <a:spcPts val="0"/>
              </a:spcAft>
              <a:buNone/>
            </a:pPr>
            <a:r>
              <a:rPr lang="en-AU" sz="900" kern="100"/>
              <a:t> </a:t>
            </a:r>
            <a:endParaRPr lang="en-AU" sz="900" kern="100">
              <a:cs typeface="Arial"/>
            </a:endParaRPr>
          </a:p>
          <a:p>
            <a:pPr marL="0" indent="0" algn="just">
              <a:spcAft>
                <a:spcPts val="0"/>
              </a:spcAft>
              <a:buNone/>
            </a:pPr>
            <a:r>
              <a:rPr lang="en-AU" sz="900" b="1" kern="100">
                <a:cs typeface="Arial" panose="020B0604020202020204"/>
              </a:rPr>
              <a:t>Summary Information</a:t>
            </a:r>
          </a:p>
          <a:p>
            <a:pPr marL="0" indent="0" algn="just">
              <a:spcAft>
                <a:spcPts val="0"/>
              </a:spcAft>
              <a:buNone/>
            </a:pPr>
            <a:r>
              <a:rPr lang="en-AU" sz="900" kern="100">
                <a:ea typeface="+mn-lt"/>
                <a:cs typeface="+mn-lt"/>
              </a:rPr>
              <a:t>The material contained in this Presentation is a summary and for information purposes only. The information in this Presentation is general in nature and does not purport to be accurate nor complete, nor does it contain all of the information that an investor may require in evaluating a possible investment in the Company, nor does it contain all the information which would be required in a disclosure document or prospectus prepared in accordance with the requirements of the Corporations Act 2001 (</a:t>
            </a:r>
            <a:r>
              <a:rPr lang="en-AU" sz="900" kern="100" err="1">
                <a:ea typeface="+mn-lt"/>
                <a:cs typeface="+mn-lt"/>
              </a:rPr>
              <a:t>Cth</a:t>
            </a:r>
            <a:r>
              <a:rPr lang="en-AU" sz="900" kern="100">
                <a:ea typeface="+mn-lt"/>
                <a:cs typeface="+mn-lt"/>
              </a:rPr>
              <a:t>) (</a:t>
            </a:r>
            <a:r>
              <a:rPr lang="en-AU" sz="900" b="1" kern="100">
                <a:ea typeface="+mn-lt"/>
                <a:cs typeface="+mn-lt"/>
              </a:rPr>
              <a:t>Corporations Act</a:t>
            </a:r>
            <a:r>
              <a:rPr lang="en-AU" sz="900" kern="100">
                <a:ea typeface="+mn-lt"/>
                <a:cs typeface="+mn-lt"/>
              </a:rPr>
              <a:t>). It has been prepared by the Company with due care but no representation or warranty, express or implied, is provided in relation to the accuracy, reliability, fairness or completeness of the information, opinions or conclusions in this Presentation by the Company or any other party involved in its preparation. Reliance should not be placed on information or opinions contained in this Presentation and, the Company does not have any obligation to finalise, correct or update the content of this Presentation. Certain data used in this Presentation may have been obtained from research, surveys or studies conducted by third parties, including industry or general publications.  </a:t>
            </a:r>
            <a:endParaRPr lang="en-AU">
              <a:ea typeface="+mn-lt"/>
              <a:cs typeface="+mn-lt"/>
            </a:endParaRPr>
          </a:p>
          <a:p>
            <a:pPr marL="0" indent="0" algn="just">
              <a:spcAft>
                <a:spcPts val="0"/>
              </a:spcAft>
              <a:buNone/>
            </a:pPr>
            <a:endParaRPr lang="en-AU" sz="900" kern="100">
              <a:ea typeface="+mn-lt"/>
              <a:cs typeface="+mn-lt"/>
            </a:endParaRPr>
          </a:p>
          <a:p>
            <a:pPr marL="0" indent="0" algn="just">
              <a:spcAft>
                <a:spcPts val="0"/>
              </a:spcAft>
              <a:buNone/>
            </a:pPr>
            <a:r>
              <a:rPr lang="en-AU" sz="900" kern="100">
                <a:ea typeface="+mn-lt"/>
                <a:cs typeface="+mn-lt"/>
              </a:rPr>
              <a:t>To the maximum extent permitted by law, the Company is not responsible for updating, nor undertakes to update, this Presentation. It should be read in conjunction with the Company’s other periodic and continuous disclosure announcements lodged with the ASX, which are available at </a:t>
            </a:r>
            <a:r>
              <a:rPr lang="en-AU" sz="900" kern="100">
                <a:ea typeface="+mn-lt"/>
                <a:cs typeface="+mn-lt"/>
                <a:hlinkClick r:id="rId2">
                  <a:extLst>
                    <a:ext uri="{A12FA001-AC4F-418D-AE19-62706E023703}">
                      <ahyp:hlinkClr xmlns:ahyp="http://schemas.microsoft.com/office/drawing/2018/hyperlinkcolor" val="tx"/>
                    </a:ext>
                  </a:extLst>
                </a:hlinkClick>
              </a:rPr>
              <a:t>www.horizonminerals.com.au/announcements/</a:t>
            </a:r>
            <a:r>
              <a:rPr lang="en-AU" sz="900" kern="100">
                <a:ea typeface="+mn-lt"/>
                <a:cs typeface="+mn-lt"/>
              </a:rPr>
              <a:t>.</a:t>
            </a:r>
          </a:p>
          <a:p>
            <a:pPr marL="0" indent="0" algn="just">
              <a:spcAft>
                <a:spcPts val="0"/>
              </a:spcAft>
              <a:buNone/>
            </a:pPr>
            <a:endParaRPr lang="en-AU" sz="900" kern="100">
              <a:highlight>
                <a:srgbClr val="FFFF00"/>
              </a:highlight>
              <a:cs typeface="Arial"/>
            </a:endParaRPr>
          </a:p>
          <a:p>
            <a:pPr marL="0" indent="0" algn="just">
              <a:spcAft>
                <a:spcPts val="0"/>
              </a:spcAft>
              <a:buNone/>
            </a:pPr>
            <a:r>
              <a:rPr lang="en-AU" sz="900" b="1" kern="100">
                <a:ea typeface="+mn-lt"/>
                <a:cs typeface="+mn-lt"/>
              </a:rPr>
              <a:t>Not an offer </a:t>
            </a:r>
            <a:endParaRPr lang="en-AU" b="1">
              <a:ea typeface="+mn-lt"/>
              <a:cs typeface="+mn-lt"/>
            </a:endParaRPr>
          </a:p>
          <a:p>
            <a:pPr marL="0" indent="0" algn="just">
              <a:spcAft>
                <a:spcPts val="0"/>
              </a:spcAft>
              <a:buNone/>
            </a:pPr>
            <a:r>
              <a:rPr lang="en-US" sz="900" kern="100">
                <a:ea typeface="+mn-lt"/>
                <a:cs typeface="+mn-lt"/>
              </a:rPr>
              <a:t>The information contained in the Presentation is for information purposes only. The Presentation does not comprise a prospectus, product disclosure statement or other offering document under Australian law (and will not be lodged with the Australian Securities and Investments Commission) or any other law. The Presentation also does not constitute or form part of any invitation, offer for sale or subscription or any solicitation for any offer to buy or subscribe for any securities nor shall they or any part of them form the basis of or be relied upon in connection therewith or act as any inducement to enter into any contract or commitment with respect to securities. In particular, the Presentation does not constitute an offer to sell or a solicitation to buy, securities in the United States of America.</a:t>
            </a:r>
            <a:r>
              <a:rPr lang="en-AU" sz="900" kern="100">
                <a:ea typeface="+mn-lt"/>
                <a:cs typeface="+mn-lt"/>
              </a:rPr>
              <a:t> </a:t>
            </a:r>
            <a:endParaRPr lang="en-AU">
              <a:ea typeface="+mn-lt"/>
              <a:cs typeface="+mn-lt"/>
            </a:endParaRPr>
          </a:p>
          <a:p>
            <a:pPr marL="0" indent="0" algn="just">
              <a:spcAft>
                <a:spcPts val="0"/>
              </a:spcAft>
              <a:buNone/>
            </a:pPr>
            <a:endParaRPr lang="en-AU" sz="900" kern="100">
              <a:ea typeface="+mn-lt"/>
              <a:cs typeface="+mn-lt"/>
            </a:endParaRPr>
          </a:p>
          <a:p>
            <a:pPr marL="0" indent="0" algn="just">
              <a:spcAft>
                <a:spcPts val="0"/>
              </a:spcAft>
              <a:buNone/>
            </a:pPr>
            <a:r>
              <a:rPr lang="en-AU" sz="900" b="1" kern="100">
                <a:ea typeface="+mn-lt"/>
                <a:cs typeface="+mn-lt"/>
              </a:rPr>
              <a:t>Not investment advice </a:t>
            </a:r>
            <a:endParaRPr lang="en-AU" sz="900" kern="100">
              <a:ea typeface="+mn-lt"/>
              <a:cs typeface="+mn-lt"/>
            </a:endParaRPr>
          </a:p>
          <a:p>
            <a:pPr marL="0" indent="0" algn="just">
              <a:spcAft>
                <a:spcPts val="0"/>
              </a:spcAft>
              <a:buNone/>
            </a:pPr>
            <a:r>
              <a:rPr lang="en-US" sz="900" kern="100">
                <a:ea typeface="+mn-lt"/>
                <a:cs typeface="+mn-lt"/>
              </a:rPr>
              <a:t>The information contained in the Presentation is not investment or financial product advice and is not intended to be used as the basis for making an investment decision. Please note that, in providing the Presentation, the Company has not considered the objectives, financial position or needs of any particular recipient. The information contained in the Presentation is not a substitute for detailed investigation or analysis of any particular issue and does not purport to be all of the information that a person would need to make an assessment of the Company or its assets. Current and potential investors should seek independent advice before making any investment decisions in regard to the Company or its activities.</a:t>
            </a:r>
            <a:endParaRPr lang="en-AU">
              <a:cs typeface="Arial"/>
            </a:endParaRPr>
          </a:p>
          <a:p>
            <a:pPr marL="0" marR="5080" indent="0" algn="just">
              <a:spcAft>
                <a:spcPts val="0"/>
              </a:spcAft>
              <a:buNone/>
            </a:pPr>
            <a:endParaRPr lang="en-US" sz="900" kern="100"/>
          </a:p>
          <a:p>
            <a:pPr marL="0" marR="5080" indent="0" algn="just">
              <a:spcAft>
                <a:spcPts val="0"/>
              </a:spcAft>
              <a:buNone/>
            </a:pPr>
            <a:r>
              <a:rPr lang="en-US" sz="900" b="1" kern="100"/>
              <a:t>JORC Code</a:t>
            </a:r>
          </a:p>
          <a:p>
            <a:pPr marL="0" marR="5080" indent="0" algn="just">
              <a:spcAft>
                <a:spcPts val="0"/>
              </a:spcAft>
              <a:buNone/>
            </a:pPr>
            <a:r>
              <a:rPr lang="en-US" sz="900" kern="100">
                <a:ea typeface="+mn-lt"/>
                <a:cs typeface="+mn-lt"/>
              </a:rPr>
              <a:t>It is a requirement of the ASX Listing Rules that the reporting of ore reserves and mineral resources in Australia comply with the Joint Ore Reserves Committee’s Australasian Code for Reporting of Mineral Resources and Ore Reserves (JORC Code). Investors outside Australia should note that while Ore Reserve and Mineral Resource estimates of the Company in this presentation comply with the JORC Code (such JORC Code-compliant ore reserves and mineral resources being "Ore Reserves" and "Mineral Resources" respectively), they may not comply with the relevant guidelines in other countries and, in particular, do not comply with (</a:t>
            </a:r>
            <a:r>
              <a:rPr lang="en-US" sz="900" kern="100" err="1">
                <a:ea typeface="+mn-lt"/>
                <a:cs typeface="+mn-lt"/>
              </a:rPr>
              <a:t>i</a:t>
            </a:r>
            <a:r>
              <a:rPr lang="en-US" sz="900" kern="100">
                <a:ea typeface="+mn-lt"/>
                <a:cs typeface="+mn-lt"/>
              </a:rPr>
              <a:t>) National Instrument 43-101 (Standards of Disclosure for Mineral Projects) of the Canadian Securities Administrators (the "Canadian NI 43-101 Standards"); or (ii) Item 1300 of Regulation S-K, which governs disclosures of mineral reserves in registration statements filed with  the US Securities and Exchange Commission. Information contained in this document describing mineral deposits may not be comparable to similar information made public by companies subject to the reporting and disclosure requirements of Canadian or US securities laws. You should not assume  that quantities reported as “resources” will be converted to reserves under </a:t>
            </a:r>
            <a:r>
              <a:rPr lang="en-US" sz="900" kern="100"/>
              <a:t>the JORC Code or any other </a:t>
            </a:r>
            <a:r>
              <a:rPr lang="en-US" sz="900" kern="100">
                <a:ea typeface="+mn-lt"/>
                <a:cs typeface="+mn-lt"/>
              </a:rPr>
              <a:t>reporting regime or that the Company will be able to legally and economically extract them.</a:t>
            </a:r>
          </a:p>
          <a:p>
            <a:pPr marL="0" marR="5080" indent="0" algn="just">
              <a:spcAft>
                <a:spcPts val="0"/>
              </a:spcAft>
              <a:buNone/>
            </a:pPr>
            <a:endParaRPr lang="en-US" sz="900" b="1" kern="100">
              <a:highlight>
                <a:srgbClr val="FFFF00"/>
              </a:highlight>
            </a:endParaRPr>
          </a:p>
          <a:p>
            <a:pPr marL="0" marR="5080" indent="0" algn="just">
              <a:spcAft>
                <a:spcPts val="0"/>
              </a:spcAft>
              <a:buNone/>
            </a:pPr>
            <a:endParaRPr lang="en-US" sz="900" kern="100"/>
          </a:p>
          <a:p>
            <a:pPr marL="0" indent="0" algn="just">
              <a:lnSpc>
                <a:spcPct val="100000"/>
              </a:lnSpc>
              <a:spcBef>
                <a:spcPts val="0"/>
              </a:spcBef>
              <a:spcAft>
                <a:spcPts val="0"/>
              </a:spcAft>
              <a:buNone/>
            </a:pPr>
            <a:r>
              <a:rPr lang="en-AU" sz="900" kern="100"/>
              <a:t>Authorised for release to the ASX by the Board of Directors of Maritana Minerals Ltd.</a:t>
            </a:r>
            <a:endParaRPr lang="en-AU" sz="900" kern="100">
              <a:cs typeface="Arial"/>
            </a:endParaRPr>
          </a:p>
        </p:txBody>
      </p:sp>
      <p:sp>
        <p:nvSpPr>
          <p:cNvPr id="4" name="Slide Number Placeholder 5">
            <a:extLst>
              <a:ext uri="{FF2B5EF4-FFF2-40B4-BE49-F238E27FC236}">
                <a16:creationId xmlns:a16="http://schemas.microsoft.com/office/drawing/2014/main" id="{F2968727-F262-6BD5-E3DC-06C30424278E}"/>
              </a:ext>
            </a:extLst>
          </p:cNvPr>
          <p:cNvSpPr>
            <a:spLocks noGrp="1"/>
          </p:cNvSpPr>
          <p:nvPr>
            <p:ph type="sldNum" sz="quarter" idx="12"/>
          </p:nvPr>
        </p:nvSpPr>
        <p:spPr/>
        <p:txBody>
          <a:bodyPr/>
          <a:lstStyle/>
          <a:p>
            <a:fld id="{55F9E035-6E99-4E5E-8692-F860D1F22345}" type="slidenum">
              <a:rPr lang="en-AU" smtClean="0"/>
              <a:t>3</a:t>
            </a:fld>
            <a:endParaRPr lang="en-AU"/>
          </a:p>
        </p:txBody>
      </p:sp>
    </p:spTree>
    <p:extLst>
      <p:ext uri="{BB962C8B-B14F-4D97-AF65-F5344CB8AC3E}">
        <p14:creationId xmlns:p14="http://schemas.microsoft.com/office/powerpoint/2010/main" val="237039844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D3054A46-D429-CA64-8AFB-DCAFC044EB8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06" imgH="306" progId="TCLayout.ActiveDocument.1">
                  <p:embed/>
                </p:oleObj>
              </mc:Choice>
              <mc:Fallback>
                <p:oleObj name="think-cell Slide" r:id="rId3" imgW="306" imgH="306" progId="TCLayout.ActiveDocument.1">
                  <p:embed/>
                  <p:pic>
                    <p:nvPicPr>
                      <p:cNvPr id="5" name="think-cell data - do not delete" hidden="1">
                        <a:extLst>
                          <a:ext uri="{FF2B5EF4-FFF2-40B4-BE49-F238E27FC236}">
                            <a16:creationId xmlns:a16="http://schemas.microsoft.com/office/drawing/2014/main" id="{D3054A46-D429-CA64-8AFB-DCAFC044EB8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58F503-99A3-22C3-562C-EDFE7165E8B3}"/>
              </a:ext>
            </a:extLst>
          </p:cNvPr>
          <p:cNvSpPr>
            <a:spLocks noGrp="1"/>
          </p:cNvSpPr>
          <p:nvPr>
            <p:ph type="title"/>
          </p:nvPr>
        </p:nvSpPr>
        <p:spPr>
          <a:xfrm>
            <a:off x="239753" y="230716"/>
            <a:ext cx="11600927" cy="661243"/>
          </a:xfrm>
        </p:spPr>
        <p:txBody>
          <a:bodyPr vert="horz"/>
          <a:lstStyle/>
          <a:p>
            <a:r>
              <a:rPr lang="en-AU"/>
              <a:t>Important disclaimers</a:t>
            </a:r>
            <a:endParaRPr lang="en-GB"/>
          </a:p>
        </p:txBody>
      </p:sp>
      <p:sp>
        <p:nvSpPr>
          <p:cNvPr id="3" name="Content Placeholder 2">
            <a:extLst>
              <a:ext uri="{FF2B5EF4-FFF2-40B4-BE49-F238E27FC236}">
                <a16:creationId xmlns:a16="http://schemas.microsoft.com/office/drawing/2014/main" id="{F07202F3-85DE-43A7-4E0C-1BAC9C0DFF79}"/>
              </a:ext>
            </a:extLst>
          </p:cNvPr>
          <p:cNvSpPr>
            <a:spLocks noGrp="1"/>
          </p:cNvSpPr>
          <p:nvPr>
            <p:ph idx="1"/>
          </p:nvPr>
        </p:nvSpPr>
        <p:spPr>
          <a:xfrm>
            <a:off x="239753" y="772952"/>
            <a:ext cx="11718983" cy="5854332"/>
          </a:xfrm>
        </p:spPr>
        <p:txBody>
          <a:bodyPr vert="horz" lIns="91440" tIns="45720" rIns="91440" bIns="45720" numCol="1" rtlCol="0" anchor="t">
            <a:noAutofit/>
          </a:bodyPr>
          <a:lstStyle/>
          <a:p>
            <a:pPr marL="0" indent="0" algn="just">
              <a:lnSpc>
                <a:spcPct val="120000"/>
              </a:lnSpc>
              <a:spcAft>
                <a:spcPts val="0"/>
              </a:spcAft>
              <a:buNone/>
            </a:pPr>
            <a:r>
              <a:rPr lang="en-AU" sz="800" b="1" kern="100"/>
              <a:t>Forward Looking and Cautionary Statement</a:t>
            </a:r>
            <a:endParaRPr lang="en-AU" sz="800">
              <a:ea typeface="+mn-lt"/>
              <a:cs typeface="+mn-lt"/>
            </a:endParaRPr>
          </a:p>
          <a:p>
            <a:pPr marL="0" indent="0" algn="just">
              <a:spcAft>
                <a:spcPts val="0"/>
              </a:spcAft>
              <a:buNone/>
            </a:pPr>
            <a:r>
              <a:rPr lang="en-AU" sz="800">
                <a:ea typeface="+mn-lt"/>
                <a:cs typeface="+mn-lt"/>
              </a:rPr>
              <a:t>As noted above, some statements in this Presentation regarding estimates or future events are forward looking statements. </a:t>
            </a:r>
          </a:p>
          <a:p>
            <a:pPr algn="just">
              <a:spcAft>
                <a:spcPts val="0"/>
              </a:spcAft>
              <a:buAutoNum type="arabicPeriod"/>
            </a:pPr>
            <a:endParaRPr lang="en-AU" sz="800">
              <a:ea typeface="+mn-lt"/>
              <a:cs typeface="+mn-lt"/>
            </a:endParaRPr>
          </a:p>
          <a:p>
            <a:pPr marL="0" indent="0" algn="just">
              <a:spcAft>
                <a:spcPts val="0"/>
              </a:spcAft>
              <a:buNone/>
            </a:pPr>
            <a:r>
              <a:rPr lang="en-AU" sz="800">
                <a:ea typeface="+mn-lt"/>
                <a:cs typeface="+mn-lt"/>
              </a:rPr>
              <a:t>They include indications of, and guidance on, future earnings, cash flow, costs and financial performance. Forward looking statements include, but are not limited to, statements preceded by words such as “planned”, “expected”, “projected”, “estimated”, “may”, “scheduled”, “intends”, “anticipates”, “believes”, “potential”, “could”, “nominal”, “conceptual” and similar expressions. </a:t>
            </a:r>
            <a:endParaRPr lang="en-US" sz="800">
              <a:ea typeface="+mn-lt"/>
              <a:cs typeface="+mn-lt"/>
            </a:endParaRPr>
          </a:p>
          <a:p>
            <a:pPr algn="just">
              <a:spcAft>
                <a:spcPts val="0"/>
              </a:spcAft>
              <a:buAutoNum type="arabicPeriod"/>
            </a:pPr>
            <a:endParaRPr lang="en-AU" sz="800">
              <a:ea typeface="+mn-lt"/>
              <a:cs typeface="+mn-lt"/>
            </a:endParaRPr>
          </a:p>
          <a:p>
            <a:pPr marL="0" indent="0" algn="just">
              <a:spcAft>
                <a:spcPts val="0"/>
              </a:spcAft>
              <a:buNone/>
            </a:pPr>
            <a:r>
              <a:rPr lang="en-AU" sz="800">
                <a:ea typeface="+mn-lt"/>
                <a:cs typeface="+mn-lt"/>
              </a:rPr>
              <a:t>Forward looking statements, opinions and estimates included in this Presentation are based on assumptions and contingencies which are subject to change without notice, as are statements about market and industry trends, which are based on interpretations of current market conditions. Forward looking statements are provided as a general guide only and should not be relied on as a guarantee of future performance. Forward looking statements may be affected by a range of variables that could cause actual results to differ from estimated results, and may cause the Company’s actual performance and financial results in future periods to materially differ from any projections of future performance or results expressed or implied by such forward looking statements. These risks and uncertainties include but are not limited to liabilities inherent in mine development and production, geological, mining and processing technical problems, the inability to obtain any additional mine licenses, permits and other regulatory approvals required in connection with mining and third party processing operations, competition for among other things, capital, acquisition of reserves, undeveloped lands and skilled personnel, incorrect assessments of the value of acquisitions, changes in commodity prices and exchange rate, currency and interest fluctuations, various events which could disrupt operations and/or the transportation of mineral products, including labour stoppages and severe weather conditions, the demand for and availability of transportation services, the ability to secure adequate financing and management’s ability to anticipate and manage the foregoing factors and risks. There can be no assurance that forward looking statements will prove to be correct.</a:t>
            </a:r>
          </a:p>
          <a:p>
            <a:pPr algn="just">
              <a:spcAft>
                <a:spcPts val="0"/>
              </a:spcAft>
              <a:buAutoNum type="arabicPeriod"/>
            </a:pPr>
            <a:endParaRPr lang="en-AU" sz="800">
              <a:ea typeface="+mn-lt"/>
              <a:cs typeface="+mn-lt"/>
            </a:endParaRPr>
          </a:p>
          <a:p>
            <a:pPr marL="0" indent="0" algn="just">
              <a:spcAft>
                <a:spcPts val="0"/>
              </a:spcAft>
              <a:buNone/>
            </a:pPr>
            <a:r>
              <a:rPr lang="en-AU" sz="800">
                <a:ea typeface="+mn-lt"/>
                <a:cs typeface="+mn-lt"/>
              </a:rPr>
              <a:t>Statements regarding plans with respect to the Company’s mineral properties may contain forward looking statements in relation to future matters that can only be made where the Company has a reasonable basis for making those statements. The forward looking statements in this Presentation are based on current expectations, estimates, forecasts and projections about the Company and the industry in which it operates. They do, however, relate to future matters and are subject to various inherent risks and uncertainties. Actual events or results may differ materially from the events or results expressed or implied by any forward looking statements. The past performance of the Company is no guarantee of future performance. You are cautioned not to place undue reliance on any forward looking statement. The forward looking statements in this Presentation reflect views held only as at the date of this Presentation.</a:t>
            </a:r>
          </a:p>
          <a:p>
            <a:pPr algn="just">
              <a:spcAft>
                <a:spcPts val="0"/>
              </a:spcAft>
              <a:buAutoNum type="arabicPeriod"/>
            </a:pPr>
            <a:endParaRPr lang="en-AU" sz="800">
              <a:ea typeface="+mn-lt"/>
              <a:cs typeface="+mn-lt"/>
            </a:endParaRPr>
          </a:p>
          <a:p>
            <a:pPr marL="0" indent="0" algn="just">
              <a:spcAft>
                <a:spcPts val="0"/>
              </a:spcAft>
              <a:buNone/>
            </a:pPr>
            <a:r>
              <a:rPr lang="en-AU" sz="800">
                <a:ea typeface="+mn-lt"/>
                <a:cs typeface="+mn-lt"/>
              </a:rPr>
              <a:t>None of Maritana Minerals Limited or its directors, officers, employees, agents or contractors makes any representation or warranty (either expressed or implied) as to the accuracy or likelihood of fulfilment of any future looking statement, or any events or results expressed or implied in any forward looking statement, except to the extent required by law. The Company believes that it has a reasonable basis for making the forward looking statements in the Presentation, including with respect to any production targets and financial estimates, based on the information contained in this and previous ASX announcements. </a:t>
            </a:r>
          </a:p>
          <a:p>
            <a:pPr algn="just">
              <a:spcAft>
                <a:spcPts val="0"/>
              </a:spcAft>
              <a:buAutoNum type="arabicPeriod"/>
            </a:pPr>
            <a:endParaRPr lang="en-AU" sz="800">
              <a:ea typeface="+mn-lt"/>
              <a:cs typeface="+mn-lt"/>
            </a:endParaRPr>
          </a:p>
          <a:p>
            <a:pPr marL="0" indent="0" algn="just">
              <a:lnSpc>
                <a:spcPct val="120000"/>
              </a:lnSpc>
              <a:spcAft>
                <a:spcPts val="0"/>
              </a:spcAft>
              <a:buNone/>
            </a:pPr>
            <a:r>
              <a:rPr lang="en-AU" sz="800" b="1" kern="100"/>
              <a:t>Aspirational Statement </a:t>
            </a:r>
            <a:endParaRPr lang="en-AU" sz="800">
              <a:ea typeface="+mn-lt"/>
              <a:cs typeface="+mn-lt"/>
            </a:endParaRPr>
          </a:p>
          <a:p>
            <a:pPr marL="0" indent="0" algn="just">
              <a:spcAft>
                <a:spcPts val="0"/>
              </a:spcAft>
              <a:buNone/>
            </a:pPr>
            <a:r>
              <a:rPr lang="en-AU" sz="800">
                <a:ea typeface="+mn-lt"/>
                <a:cs typeface="+mn-lt"/>
              </a:rPr>
              <a:t>The Company’s vision to be a ~100kozpa producer in this presentation are aspirational statements (and not a production targets) and the Company does not have reasonable grounds to believe this can be achieved. These statements are of an aspiration nature as the vision to be a ~100kozpa producer is dependent on several factors including the exploration success, ore reserves and mineral resources definition, feasibility studies and development of an extended mine plan.</a:t>
            </a:r>
          </a:p>
          <a:p>
            <a:pPr marL="0" indent="0" algn="just">
              <a:spcAft>
                <a:spcPts val="0"/>
              </a:spcAft>
              <a:buNone/>
            </a:pPr>
            <a:endParaRPr lang="en-AU" sz="800">
              <a:cs typeface="Arial"/>
            </a:endParaRPr>
          </a:p>
          <a:p>
            <a:pPr marL="0" indent="0" algn="just">
              <a:lnSpc>
                <a:spcPct val="120000"/>
              </a:lnSpc>
              <a:spcAft>
                <a:spcPts val="0"/>
              </a:spcAft>
              <a:buNone/>
            </a:pPr>
            <a:r>
              <a:rPr lang="en-AU" sz="800" b="1" kern="100"/>
              <a:t>Mineral Resources and Ore Reserves </a:t>
            </a:r>
            <a:endParaRPr lang="en-AU" sz="800" b="1">
              <a:ea typeface="+mn-lt"/>
              <a:cs typeface="+mn-lt"/>
            </a:endParaRPr>
          </a:p>
          <a:p>
            <a:pPr marL="0" indent="0" algn="just">
              <a:spcAft>
                <a:spcPts val="0"/>
              </a:spcAft>
              <a:buNone/>
            </a:pPr>
            <a:r>
              <a:rPr lang="en-AU" sz="800">
                <a:ea typeface="+mn-lt"/>
                <a:cs typeface="+mn-lt"/>
              </a:rPr>
              <a:t>This Presentation contains estimates of the Company's Mineral Resources and Ore Reserves.  Refer to Slide 24 to 26. The information in this Presentation that relates to the Company’s Mineral Resources and Ore Reserves has been extracted from the Company's previous ASX announcements including: 1. </a:t>
            </a:r>
            <a:r>
              <a:rPr lang="en-US" sz="800">
                <a:ea typeface="+mn-lt"/>
                <a:cs typeface="+mn-lt"/>
              </a:rPr>
              <a:t>ASX Announcement “Gold Mineral Resources Update” dated 13 February 2026 </a:t>
            </a:r>
            <a:r>
              <a:rPr lang="en-AU" sz="800">
                <a:ea typeface="+mn-lt"/>
                <a:cs typeface="+mn-lt"/>
              </a:rPr>
              <a:t>and 2. </a:t>
            </a:r>
            <a:r>
              <a:rPr lang="en-US" sz="800">
                <a:ea typeface="+mn-lt"/>
                <a:cs typeface="+mn-lt"/>
              </a:rPr>
              <a:t>ASX announcement “Gold Ore Reserve Update” dated 17 February 2026. </a:t>
            </a:r>
            <a:r>
              <a:rPr lang="en-AU" sz="800">
                <a:ea typeface="+mn-lt"/>
                <a:cs typeface="+mn-lt"/>
              </a:rPr>
              <a:t>Copies of these announcements are available at www .asx.com.au or horizonminerals.com.au/announcements. The Company confirms that it is not aware of any new information or data that materially affects the information included in those announcements and, in relation to the estimates of the Company’s Mineral Resources and Ore Reserves, that all material assumptions and technical parameters underpinning the estimates in the announcements continue to apply and have not materially changed. The Company confirms that the form and context in which the Competent Person's findings are presented have not been materially modified from those announcements.</a:t>
            </a:r>
          </a:p>
          <a:p>
            <a:pPr marL="0" indent="0" algn="just">
              <a:spcAft>
                <a:spcPts val="0"/>
              </a:spcAft>
              <a:buNone/>
            </a:pPr>
            <a:endParaRPr lang="en-AU" sz="800" b="1">
              <a:cs typeface="Arial"/>
            </a:endParaRPr>
          </a:p>
          <a:p>
            <a:pPr marL="0" indent="0" algn="just">
              <a:spcAft>
                <a:spcPts val="0"/>
              </a:spcAft>
              <a:buNone/>
            </a:pPr>
            <a:r>
              <a:rPr lang="en-AU" sz="800" b="1">
                <a:ea typeface="+mn-lt"/>
                <a:cs typeface="+mn-lt"/>
              </a:rPr>
              <a:t>Production Targets</a:t>
            </a:r>
            <a:r>
              <a:rPr lang="en-AU" sz="800">
                <a:ea typeface="+mn-lt"/>
                <a:cs typeface="+mn-lt"/>
              </a:rPr>
              <a:t> </a:t>
            </a:r>
          </a:p>
          <a:p>
            <a:pPr marL="0" indent="0" algn="just">
              <a:spcAft>
                <a:spcPts val="0"/>
              </a:spcAft>
              <a:buNone/>
            </a:pPr>
            <a:r>
              <a:rPr lang="en-AU" sz="800">
                <a:ea typeface="+mn-lt"/>
                <a:cs typeface="+mn-lt"/>
              </a:rPr>
              <a:t>This Presentation contains production targets and forecast financial information derived from those production targets (including in respect of all-in sustaining costs and capital costs). The information in this Presentation is underpinned by 17% Inferred and 73% Measured and Indicated Mineral Resources as detailed in the ASX Announcement "</a:t>
            </a:r>
            <a:r>
              <a:rPr lang="en-US" sz="800">
                <a:ea typeface="+mn-lt"/>
                <a:cs typeface="+mn-lt"/>
              </a:rPr>
              <a:t>ASX Announcement “Studies Support Standalone Gold Development in WA Goldfields’” dated 17 February 2026</a:t>
            </a:r>
            <a:r>
              <a:rPr lang="en-AU" sz="800">
                <a:ea typeface="+mn-lt"/>
                <a:cs typeface="+mn-lt"/>
              </a:rPr>
              <a:t>. There is a low level of geological confidence associated with Inferred Mineral Resources and there is no certainty that further exploration work will result in the determination of Indicated Mineral Resources or that the production target itself will be realised. The stated production targets are based on the Company's current expectations of future results or events and should not be solely relied upon by investors when making investment decisions. Further evaluation work and appropriate studies are required to establish sufficient confidence that targets can be achieved. The Company confirms that it is not aware of any new information or data that materially affects the information included in the ASX announcements relating to the Company’s published production targets. All material assumptions and technical parameters underpinning the production targets or forecast financial information derived from production targets (as applicable) in the relevant ASX announcement continue to apply and have not materially changed. </a:t>
            </a:r>
          </a:p>
        </p:txBody>
      </p:sp>
      <p:sp>
        <p:nvSpPr>
          <p:cNvPr id="6" name="Slide Number Placeholder 5">
            <a:extLst>
              <a:ext uri="{FF2B5EF4-FFF2-40B4-BE49-F238E27FC236}">
                <a16:creationId xmlns:a16="http://schemas.microsoft.com/office/drawing/2014/main" id="{4331D2D4-4641-C839-8384-A806518BF99F}"/>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4</a:t>
            </a:fld>
            <a:endParaRPr lang="en-AU"/>
          </a:p>
        </p:txBody>
      </p:sp>
    </p:spTree>
    <p:extLst>
      <p:ext uri="{BB962C8B-B14F-4D97-AF65-F5344CB8AC3E}">
        <p14:creationId xmlns:p14="http://schemas.microsoft.com/office/powerpoint/2010/main" val="3714001757"/>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91415-91B6-EC33-9DA7-DEEF847C8F77}"/>
            </a:ext>
          </a:extLst>
        </p:cNvPr>
        <p:cNvGrpSpPr/>
        <p:nvPr/>
      </p:nvGrpSpPr>
      <p:grpSpPr>
        <a:xfrm>
          <a:off x="0" y="0"/>
          <a:ext cx="0" cy="0"/>
          <a:chOff x="0" y="0"/>
          <a:chExt cx="0" cy="0"/>
        </a:xfrm>
      </p:grpSpPr>
      <p:pic>
        <p:nvPicPr>
          <p:cNvPr id="26" name="Graphic 25">
            <a:extLst>
              <a:ext uri="{FF2B5EF4-FFF2-40B4-BE49-F238E27FC236}">
                <a16:creationId xmlns:a16="http://schemas.microsoft.com/office/drawing/2014/main" id="{C83BFA9C-EEBC-F414-D18E-71D935EF76F8}"/>
              </a:ext>
            </a:extLst>
          </p:cNvPr>
          <p:cNvPicPr>
            <a:picLocks noChangeAspect="1"/>
          </p:cNvPicPr>
          <p:nvPr/>
        </p:nvPicPr>
        <p:blipFill>
          <a:blip r:embed="rId3">
            <a:extLst>
              <a:ext uri="{96DAC541-7B7A-43D3-8B79-37D633B846F1}">
                <asvg:svgBlip xmlns:asvg="http://schemas.microsoft.com/office/drawing/2016/SVG/main" r:embed="rId4"/>
              </a:ext>
            </a:extLst>
          </a:blip>
          <a:srcRect t="42025" r="14276"/>
          <a:stretch>
            <a:fillRect/>
          </a:stretch>
        </p:blipFill>
        <p:spPr>
          <a:xfrm>
            <a:off x="6170037" y="0"/>
            <a:ext cx="6021963" cy="6156366"/>
          </a:xfrm>
          <a:prstGeom prst="rect">
            <a:avLst/>
          </a:prstGeom>
        </p:spPr>
      </p:pic>
      <p:sp>
        <p:nvSpPr>
          <p:cNvPr id="2" name="Title 1">
            <a:extLst>
              <a:ext uri="{FF2B5EF4-FFF2-40B4-BE49-F238E27FC236}">
                <a16:creationId xmlns:a16="http://schemas.microsoft.com/office/drawing/2014/main" id="{BDD0904D-EB29-865B-F053-4BDDB9C68B15}"/>
              </a:ext>
            </a:extLst>
          </p:cNvPr>
          <p:cNvSpPr>
            <a:spLocks noGrp="1"/>
          </p:cNvSpPr>
          <p:nvPr>
            <p:ph type="title"/>
          </p:nvPr>
        </p:nvSpPr>
        <p:spPr/>
        <p:txBody>
          <a:bodyPr/>
          <a:lstStyle/>
          <a:p>
            <a:r>
              <a:rPr lang="en-AU"/>
              <a:t>Investment proposition</a:t>
            </a:r>
          </a:p>
        </p:txBody>
      </p:sp>
      <p:sp>
        <p:nvSpPr>
          <p:cNvPr id="11" name="Content Placeholder 16">
            <a:extLst>
              <a:ext uri="{FF2B5EF4-FFF2-40B4-BE49-F238E27FC236}">
                <a16:creationId xmlns:a16="http://schemas.microsoft.com/office/drawing/2014/main" id="{6BC9E2D4-0CE3-5D15-3C7C-6C44FD6E7643}"/>
              </a:ext>
            </a:extLst>
          </p:cNvPr>
          <p:cNvSpPr>
            <a:spLocks noGrp="1"/>
          </p:cNvSpPr>
          <p:nvPr>
            <p:ph sz="half" idx="1"/>
          </p:nvPr>
        </p:nvSpPr>
        <p:spPr>
          <a:xfrm>
            <a:off x="1385783" y="5708556"/>
            <a:ext cx="6048291" cy="630942"/>
          </a:xfrm>
        </p:spPr>
        <p:txBody>
          <a:bodyPr vert="horz" wrap="square" lIns="91440" tIns="45720" rIns="91440" bIns="45720" rtlCol="0" anchor="t">
            <a:spAutoFit/>
          </a:bodyPr>
          <a:lstStyle/>
          <a:p>
            <a:pPr marL="0" indent="0">
              <a:spcBef>
                <a:spcPts val="300"/>
              </a:spcBef>
              <a:spcAft>
                <a:spcPts val="300"/>
              </a:spcAft>
              <a:buSzPct val="120000"/>
              <a:buNone/>
            </a:pPr>
            <a:r>
              <a:rPr lang="en-AU" b="1"/>
              <a:t>Gold production from Black Swan Processing Hub fully funded</a:t>
            </a:r>
            <a:r>
              <a:rPr lang="en-AU" b="1" baseline="30000"/>
              <a:t>2</a:t>
            </a:r>
          </a:p>
          <a:p>
            <a:pPr marL="0" indent="0">
              <a:spcBef>
                <a:spcPts val="300"/>
              </a:spcBef>
              <a:spcAft>
                <a:spcPts val="300"/>
              </a:spcAft>
              <a:buSzPct val="120000"/>
              <a:buNone/>
            </a:pPr>
            <a:endParaRPr lang="en-US" b="1"/>
          </a:p>
        </p:txBody>
      </p:sp>
      <p:sp>
        <p:nvSpPr>
          <p:cNvPr id="5" name="Text Placeholder 2">
            <a:extLst>
              <a:ext uri="{FF2B5EF4-FFF2-40B4-BE49-F238E27FC236}">
                <a16:creationId xmlns:a16="http://schemas.microsoft.com/office/drawing/2014/main" id="{D07217F2-D9BF-EAF1-CE34-2506FDEFD7A0}"/>
              </a:ext>
            </a:extLst>
          </p:cNvPr>
          <p:cNvSpPr txBox="1">
            <a:spLocks/>
          </p:cNvSpPr>
          <p:nvPr/>
        </p:nvSpPr>
        <p:spPr>
          <a:xfrm>
            <a:off x="361395" y="799806"/>
            <a:ext cx="5659837" cy="66124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b="1">
                <a:solidFill>
                  <a:schemeClr val="accent5"/>
                </a:solidFill>
              </a:rPr>
              <a:t>An attractively priced West Australian gold developer with near-term growth</a:t>
            </a:r>
          </a:p>
        </p:txBody>
      </p:sp>
      <p:sp>
        <p:nvSpPr>
          <p:cNvPr id="21" name="Oval 20">
            <a:extLst>
              <a:ext uri="{FF2B5EF4-FFF2-40B4-BE49-F238E27FC236}">
                <a16:creationId xmlns:a16="http://schemas.microsoft.com/office/drawing/2014/main" id="{089F430D-CE58-D5E0-F7C1-176C386A28FD}"/>
              </a:ext>
            </a:extLst>
          </p:cNvPr>
          <p:cNvSpPr/>
          <p:nvPr/>
        </p:nvSpPr>
        <p:spPr>
          <a:xfrm>
            <a:off x="10179357" y="5300332"/>
            <a:ext cx="225681" cy="225681"/>
          </a:xfrm>
          <a:prstGeom prst="ellipse">
            <a:avLst/>
          </a:prstGeom>
          <a:solidFill>
            <a:schemeClr val="accent2"/>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01FE28B7-3301-3E22-0A04-BD4B28794233}"/>
              </a:ext>
            </a:extLst>
          </p:cNvPr>
          <p:cNvSpPr/>
          <p:nvPr/>
        </p:nvSpPr>
        <p:spPr>
          <a:xfrm>
            <a:off x="8605977" y="5976336"/>
            <a:ext cx="225681" cy="225681"/>
          </a:xfrm>
          <a:prstGeom prst="ellipse">
            <a:avLst/>
          </a:prstGeom>
          <a:solidFill>
            <a:schemeClr val="accent2"/>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6B7EB6CB-3ECD-650B-8141-FBAEB12F5830}"/>
              </a:ext>
            </a:extLst>
          </p:cNvPr>
          <p:cNvSpPr/>
          <p:nvPr/>
        </p:nvSpPr>
        <p:spPr>
          <a:xfrm>
            <a:off x="9946363" y="3793591"/>
            <a:ext cx="225681" cy="225681"/>
          </a:xfrm>
          <a:prstGeom prst="ellipse">
            <a:avLst/>
          </a:prstGeom>
          <a:solidFill>
            <a:schemeClr val="accent2"/>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a:extLst>
              <a:ext uri="{FF2B5EF4-FFF2-40B4-BE49-F238E27FC236}">
                <a16:creationId xmlns:a16="http://schemas.microsoft.com/office/drawing/2014/main" id="{9B9FD8C4-F6CA-2626-3461-E9370400180D}"/>
              </a:ext>
            </a:extLst>
          </p:cNvPr>
          <p:cNvSpPr txBox="1"/>
          <p:nvPr/>
        </p:nvSpPr>
        <p:spPr>
          <a:xfrm>
            <a:off x="10059202" y="4948756"/>
            <a:ext cx="911843" cy="271082"/>
          </a:xfrm>
          <a:prstGeom prst="rect">
            <a:avLst/>
          </a:prstGeom>
          <a:solidFill>
            <a:schemeClr val="bg1">
              <a:alpha val="30000"/>
            </a:schemeClr>
          </a:solidFill>
          <a:ln>
            <a:noFill/>
          </a:ln>
        </p:spPr>
        <p:txBody>
          <a:bodyPr wrap="square" rtlCol="0">
            <a:spAutoFit/>
          </a:bodyPr>
          <a:lstStyle/>
          <a:p>
            <a:pPr algn="ctr"/>
            <a:r>
              <a:rPr lang="en-AU" sz="1200">
                <a:solidFill>
                  <a:schemeClr val="bg1"/>
                </a:solidFill>
              </a:rPr>
              <a:t>Esperance</a:t>
            </a:r>
          </a:p>
        </p:txBody>
      </p:sp>
      <p:sp>
        <p:nvSpPr>
          <p:cNvPr id="34" name="TextBox 33">
            <a:extLst>
              <a:ext uri="{FF2B5EF4-FFF2-40B4-BE49-F238E27FC236}">
                <a16:creationId xmlns:a16="http://schemas.microsoft.com/office/drawing/2014/main" id="{771B56CE-0160-8E0C-3604-1F0141A84A5B}"/>
              </a:ext>
            </a:extLst>
          </p:cNvPr>
          <p:cNvSpPr txBox="1"/>
          <p:nvPr/>
        </p:nvSpPr>
        <p:spPr>
          <a:xfrm>
            <a:off x="8326580" y="5599057"/>
            <a:ext cx="662932" cy="271082"/>
          </a:xfrm>
          <a:prstGeom prst="rect">
            <a:avLst/>
          </a:prstGeom>
          <a:solidFill>
            <a:schemeClr val="bg1">
              <a:alpha val="30000"/>
            </a:schemeClr>
          </a:solidFill>
          <a:ln>
            <a:noFill/>
          </a:ln>
        </p:spPr>
        <p:txBody>
          <a:bodyPr wrap="square" rtlCol="0">
            <a:spAutoFit/>
          </a:bodyPr>
          <a:lstStyle/>
          <a:p>
            <a:pPr algn="ctr"/>
            <a:r>
              <a:rPr lang="en-AU" sz="1200">
                <a:solidFill>
                  <a:schemeClr val="bg1"/>
                </a:solidFill>
              </a:rPr>
              <a:t>Albany</a:t>
            </a:r>
          </a:p>
        </p:txBody>
      </p:sp>
      <p:sp>
        <p:nvSpPr>
          <p:cNvPr id="49" name="Oval 48">
            <a:extLst>
              <a:ext uri="{FF2B5EF4-FFF2-40B4-BE49-F238E27FC236}">
                <a16:creationId xmlns:a16="http://schemas.microsoft.com/office/drawing/2014/main" id="{09F4B003-294E-89D4-B83F-ED61D47D246A}"/>
              </a:ext>
            </a:extLst>
          </p:cNvPr>
          <p:cNvSpPr/>
          <p:nvPr/>
        </p:nvSpPr>
        <p:spPr>
          <a:xfrm>
            <a:off x="10162748" y="3583439"/>
            <a:ext cx="134818" cy="134818"/>
          </a:xfrm>
          <a:prstGeom prst="ellipse">
            <a:avLst/>
          </a:prstGeom>
          <a:solidFill>
            <a:srgbClr val="86E1FA"/>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Shape 3">
            <a:extLst>
              <a:ext uri="{FF2B5EF4-FFF2-40B4-BE49-F238E27FC236}">
                <a16:creationId xmlns:a16="http://schemas.microsoft.com/office/drawing/2014/main" id="{63947285-4298-652E-A73D-3C0822C99992}"/>
              </a:ext>
            </a:extLst>
          </p:cNvPr>
          <p:cNvSpPr/>
          <p:nvPr/>
        </p:nvSpPr>
        <p:spPr>
          <a:xfrm>
            <a:off x="6960018" y="3097576"/>
            <a:ext cx="1028202" cy="287484"/>
          </a:xfrm>
          <a:custGeom>
            <a:avLst/>
            <a:gdLst>
              <a:gd name="connsiteX0" fmla="*/ 131451 w 935664"/>
              <a:gd name="connsiteY0" fmla="*/ 0 h 261611"/>
              <a:gd name="connsiteX1" fmla="*/ 935664 w 935664"/>
              <a:gd name="connsiteY1" fmla="*/ 0 h 261611"/>
              <a:gd name="connsiteX2" fmla="*/ 935664 w 935664"/>
              <a:gd name="connsiteY2" fmla="*/ 261610 h 261611"/>
              <a:gd name="connsiteX3" fmla="*/ 131451 w 935664"/>
              <a:gd name="connsiteY3" fmla="*/ 261610 h 261611"/>
              <a:gd name="connsiteX4" fmla="*/ 131451 w 935664"/>
              <a:gd name="connsiteY4" fmla="*/ 261481 h 261611"/>
              <a:gd name="connsiteX5" fmla="*/ 130805 w 935664"/>
              <a:gd name="connsiteY5" fmla="*/ 261611 h 261611"/>
              <a:gd name="connsiteX6" fmla="*/ 0 w 935664"/>
              <a:gd name="connsiteY6" fmla="*/ 130806 h 261611"/>
              <a:gd name="connsiteX7" fmla="*/ 130805 w 935664"/>
              <a:gd name="connsiteY7" fmla="*/ 1 h 261611"/>
              <a:gd name="connsiteX8" fmla="*/ 131451 w 935664"/>
              <a:gd name="connsiteY8" fmla="*/ 132 h 26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5664" h="261611">
                <a:moveTo>
                  <a:pt x="131451" y="0"/>
                </a:moveTo>
                <a:lnTo>
                  <a:pt x="935664" y="0"/>
                </a:lnTo>
                <a:lnTo>
                  <a:pt x="935664" y="261610"/>
                </a:lnTo>
                <a:lnTo>
                  <a:pt x="131451" y="261610"/>
                </a:lnTo>
                <a:lnTo>
                  <a:pt x="131451" y="261481"/>
                </a:lnTo>
                <a:lnTo>
                  <a:pt x="130805" y="261611"/>
                </a:lnTo>
                <a:cubicBezTo>
                  <a:pt x="58563" y="261611"/>
                  <a:pt x="0" y="203048"/>
                  <a:pt x="0" y="130806"/>
                </a:cubicBezTo>
                <a:cubicBezTo>
                  <a:pt x="0" y="58564"/>
                  <a:pt x="58563" y="1"/>
                  <a:pt x="130805" y="1"/>
                </a:cubicBezTo>
                <a:lnTo>
                  <a:pt x="131451" y="132"/>
                </a:lnTo>
                <a:close/>
              </a:path>
            </a:pathLst>
          </a:cu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8" name="Oval 17">
            <a:extLst>
              <a:ext uri="{FF2B5EF4-FFF2-40B4-BE49-F238E27FC236}">
                <a16:creationId xmlns:a16="http://schemas.microsoft.com/office/drawing/2014/main" id="{6A88823E-5A8D-A5D9-CC54-24E0B2678ADD}"/>
              </a:ext>
            </a:extLst>
          </p:cNvPr>
          <p:cNvSpPr/>
          <p:nvPr/>
        </p:nvSpPr>
        <p:spPr>
          <a:xfrm>
            <a:off x="6974181" y="3132721"/>
            <a:ext cx="225681" cy="225681"/>
          </a:xfrm>
          <a:prstGeom prst="ellipse">
            <a:avLst/>
          </a:prstGeom>
          <a:solidFill>
            <a:schemeClr val="accent2"/>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TextBox 28">
            <a:extLst>
              <a:ext uri="{FF2B5EF4-FFF2-40B4-BE49-F238E27FC236}">
                <a16:creationId xmlns:a16="http://schemas.microsoft.com/office/drawing/2014/main" id="{30836985-81BE-AE77-8FD7-F308569B49A4}"/>
              </a:ext>
            </a:extLst>
          </p:cNvPr>
          <p:cNvSpPr txBox="1"/>
          <p:nvPr/>
        </p:nvSpPr>
        <p:spPr>
          <a:xfrm>
            <a:off x="7164966" y="3097604"/>
            <a:ext cx="1009773" cy="271082"/>
          </a:xfrm>
          <a:prstGeom prst="rect">
            <a:avLst/>
          </a:prstGeom>
          <a:noFill/>
        </p:spPr>
        <p:txBody>
          <a:bodyPr wrap="square" rtlCol="0">
            <a:spAutoFit/>
          </a:bodyPr>
          <a:lstStyle/>
          <a:p>
            <a:r>
              <a:rPr lang="en-AU" sz="1200">
                <a:solidFill>
                  <a:schemeClr val="bg1"/>
                </a:solidFill>
              </a:rPr>
              <a:t>Geraldton</a:t>
            </a:r>
          </a:p>
        </p:txBody>
      </p:sp>
      <p:sp>
        <p:nvSpPr>
          <p:cNvPr id="9" name="Freeform: Shape 8">
            <a:extLst>
              <a:ext uri="{FF2B5EF4-FFF2-40B4-BE49-F238E27FC236}">
                <a16:creationId xmlns:a16="http://schemas.microsoft.com/office/drawing/2014/main" id="{BA66138F-F004-4407-1C48-ABD8A60D9CEC}"/>
              </a:ext>
            </a:extLst>
          </p:cNvPr>
          <p:cNvSpPr/>
          <p:nvPr/>
        </p:nvSpPr>
        <p:spPr>
          <a:xfrm>
            <a:off x="7619395" y="4643732"/>
            <a:ext cx="761563" cy="287484"/>
          </a:xfrm>
          <a:custGeom>
            <a:avLst/>
            <a:gdLst>
              <a:gd name="connsiteX0" fmla="*/ 147605 w 778187"/>
              <a:gd name="connsiteY0" fmla="*/ 0 h 293760"/>
              <a:gd name="connsiteX1" fmla="*/ 778187 w 778187"/>
              <a:gd name="connsiteY1" fmla="*/ 0 h 293760"/>
              <a:gd name="connsiteX2" fmla="*/ 778187 w 778187"/>
              <a:gd name="connsiteY2" fmla="*/ 293759 h 293760"/>
              <a:gd name="connsiteX3" fmla="*/ 147605 w 778187"/>
              <a:gd name="connsiteY3" fmla="*/ 293759 h 293760"/>
              <a:gd name="connsiteX4" fmla="*/ 147605 w 778187"/>
              <a:gd name="connsiteY4" fmla="*/ 293614 h 293760"/>
              <a:gd name="connsiteX5" fmla="*/ 146880 w 778187"/>
              <a:gd name="connsiteY5" fmla="*/ 293760 h 293760"/>
              <a:gd name="connsiteX6" fmla="*/ 0 w 778187"/>
              <a:gd name="connsiteY6" fmla="*/ 146881 h 293760"/>
              <a:gd name="connsiteX7" fmla="*/ 146880 w 778187"/>
              <a:gd name="connsiteY7" fmla="*/ 1 h 293760"/>
              <a:gd name="connsiteX8" fmla="*/ 147605 w 778187"/>
              <a:gd name="connsiteY8" fmla="*/ 148 h 293760"/>
              <a:gd name="connsiteX9" fmla="*/ 147605 w 778187"/>
              <a:gd name="connsiteY9" fmla="*/ 0 h 29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187" h="293760">
                <a:moveTo>
                  <a:pt x="147605" y="0"/>
                </a:moveTo>
                <a:lnTo>
                  <a:pt x="778187" y="0"/>
                </a:lnTo>
                <a:lnTo>
                  <a:pt x="778187" y="293759"/>
                </a:lnTo>
                <a:lnTo>
                  <a:pt x="147605" y="293759"/>
                </a:lnTo>
                <a:lnTo>
                  <a:pt x="147605" y="293614"/>
                </a:lnTo>
                <a:lnTo>
                  <a:pt x="146880" y="293760"/>
                </a:lnTo>
                <a:cubicBezTo>
                  <a:pt x="65760" y="293760"/>
                  <a:pt x="0" y="228001"/>
                  <a:pt x="0" y="146881"/>
                </a:cubicBezTo>
                <a:cubicBezTo>
                  <a:pt x="0" y="65761"/>
                  <a:pt x="65760" y="1"/>
                  <a:pt x="146880" y="1"/>
                </a:cubicBezTo>
                <a:lnTo>
                  <a:pt x="147605" y="148"/>
                </a:lnTo>
                <a:lnTo>
                  <a:pt x="147605" y="0"/>
                </a:lnTo>
                <a:close/>
              </a:path>
            </a:pathLst>
          </a:cu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6" name="TextBox 35">
            <a:extLst>
              <a:ext uri="{FF2B5EF4-FFF2-40B4-BE49-F238E27FC236}">
                <a16:creationId xmlns:a16="http://schemas.microsoft.com/office/drawing/2014/main" id="{01CB07AD-6D78-3769-41CE-EC8D241A51D0}"/>
              </a:ext>
            </a:extLst>
          </p:cNvPr>
          <p:cNvSpPr txBox="1"/>
          <p:nvPr/>
        </p:nvSpPr>
        <p:spPr>
          <a:xfrm>
            <a:off x="7864141" y="4643732"/>
            <a:ext cx="682765" cy="271082"/>
          </a:xfrm>
          <a:prstGeom prst="rect">
            <a:avLst/>
          </a:prstGeom>
          <a:noFill/>
        </p:spPr>
        <p:txBody>
          <a:bodyPr wrap="square" rtlCol="0">
            <a:spAutoFit/>
          </a:bodyPr>
          <a:lstStyle/>
          <a:p>
            <a:r>
              <a:rPr lang="en-AU" sz="1200">
                <a:solidFill>
                  <a:schemeClr val="bg1"/>
                </a:solidFill>
              </a:rPr>
              <a:t>Perth</a:t>
            </a:r>
          </a:p>
        </p:txBody>
      </p:sp>
      <p:sp>
        <p:nvSpPr>
          <p:cNvPr id="19" name="Oval 18">
            <a:extLst>
              <a:ext uri="{FF2B5EF4-FFF2-40B4-BE49-F238E27FC236}">
                <a16:creationId xmlns:a16="http://schemas.microsoft.com/office/drawing/2014/main" id="{EBDE7B69-9889-41E6-7FC8-D6D22DF17669}"/>
              </a:ext>
            </a:extLst>
          </p:cNvPr>
          <p:cNvSpPr/>
          <p:nvPr/>
        </p:nvSpPr>
        <p:spPr>
          <a:xfrm>
            <a:off x="7659270" y="4668983"/>
            <a:ext cx="225681" cy="225681"/>
          </a:xfrm>
          <a:prstGeom prst="ellipse">
            <a:avLst/>
          </a:prstGeom>
          <a:solidFill>
            <a:schemeClr val="accent2"/>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TextBox 49">
            <a:extLst>
              <a:ext uri="{FF2B5EF4-FFF2-40B4-BE49-F238E27FC236}">
                <a16:creationId xmlns:a16="http://schemas.microsoft.com/office/drawing/2014/main" id="{6152E899-C95A-F6F8-22A3-319EA3957A89}"/>
              </a:ext>
            </a:extLst>
          </p:cNvPr>
          <p:cNvSpPr txBox="1"/>
          <p:nvPr/>
        </p:nvSpPr>
        <p:spPr>
          <a:xfrm>
            <a:off x="8395781" y="2177333"/>
            <a:ext cx="3028799" cy="338554"/>
          </a:xfrm>
          <a:prstGeom prst="rect">
            <a:avLst/>
          </a:prstGeom>
          <a:solidFill>
            <a:schemeClr val="bg1"/>
          </a:solidFill>
        </p:spPr>
        <p:txBody>
          <a:bodyPr wrap="square" lIns="91440" tIns="45720" rIns="91440" bIns="45720" rtlCol="0" anchor="t">
            <a:spAutoFit/>
          </a:bodyPr>
          <a:lstStyle/>
          <a:p>
            <a:r>
              <a:rPr lang="en-AU" sz="1600" b="1"/>
              <a:t>Black Swan Processing Hub</a:t>
            </a:r>
          </a:p>
        </p:txBody>
      </p:sp>
      <p:sp>
        <p:nvSpPr>
          <p:cNvPr id="51" name="TextBox 50">
            <a:extLst>
              <a:ext uri="{FF2B5EF4-FFF2-40B4-BE49-F238E27FC236}">
                <a16:creationId xmlns:a16="http://schemas.microsoft.com/office/drawing/2014/main" id="{3E6BBF3F-C760-7727-5DC3-8778D8423D13}"/>
              </a:ext>
            </a:extLst>
          </p:cNvPr>
          <p:cNvSpPr txBox="1"/>
          <p:nvPr/>
        </p:nvSpPr>
        <p:spPr>
          <a:xfrm>
            <a:off x="8395782" y="2524763"/>
            <a:ext cx="3028798" cy="461665"/>
          </a:xfrm>
          <a:prstGeom prst="rect">
            <a:avLst/>
          </a:prstGeom>
          <a:solidFill>
            <a:srgbClr val="86E1FA"/>
          </a:solidFill>
        </p:spPr>
        <p:txBody>
          <a:bodyPr wrap="square" rtlCol="0">
            <a:spAutoFit/>
          </a:bodyPr>
          <a:lstStyle/>
          <a:p>
            <a:r>
              <a:rPr lang="en-AU" sz="1200" b="1">
                <a:solidFill>
                  <a:srgbClr val="11647A"/>
                </a:solidFill>
              </a:rPr>
              <a:t>2.2Mtpa </a:t>
            </a:r>
            <a:r>
              <a:rPr lang="en-AU" sz="1200">
                <a:solidFill>
                  <a:srgbClr val="11647A"/>
                </a:solidFill>
              </a:rPr>
              <a:t>(currently in C&amp;M) with pathway to refurbish / convert to gold processing</a:t>
            </a:r>
          </a:p>
        </p:txBody>
      </p:sp>
      <p:sp>
        <p:nvSpPr>
          <p:cNvPr id="14" name="TextBox 13">
            <a:extLst>
              <a:ext uri="{FF2B5EF4-FFF2-40B4-BE49-F238E27FC236}">
                <a16:creationId xmlns:a16="http://schemas.microsoft.com/office/drawing/2014/main" id="{4ADA0A41-E35C-DCB8-71C6-EA4D44069DD9}"/>
              </a:ext>
            </a:extLst>
          </p:cNvPr>
          <p:cNvSpPr txBox="1"/>
          <p:nvPr/>
        </p:nvSpPr>
        <p:spPr>
          <a:xfrm>
            <a:off x="8395783" y="1313282"/>
            <a:ext cx="3028793" cy="461665"/>
          </a:xfrm>
          <a:prstGeom prst="rect">
            <a:avLst/>
          </a:prstGeom>
          <a:solidFill>
            <a:srgbClr val="86E1FA"/>
          </a:solidFill>
        </p:spPr>
        <p:txBody>
          <a:bodyPr wrap="square" lIns="91440" tIns="45720" rIns="91440" bIns="45720" rtlCol="0" anchor="t">
            <a:spAutoFit/>
          </a:bodyPr>
          <a:lstStyle/>
          <a:p>
            <a:r>
              <a:rPr lang="en-AU" sz="1200">
                <a:solidFill>
                  <a:srgbClr val="04566C"/>
                </a:solidFill>
              </a:rPr>
              <a:t>Mineral Resource Estimate</a:t>
            </a:r>
            <a:r>
              <a:rPr lang="en-AU" sz="800" b="1">
                <a:solidFill>
                  <a:srgbClr val="04566C"/>
                </a:solidFill>
              </a:rPr>
              <a:t>1</a:t>
            </a:r>
          </a:p>
          <a:p>
            <a:r>
              <a:rPr lang="en-AU" sz="1200" b="1">
                <a:solidFill>
                  <a:srgbClr val="04566C"/>
                </a:solidFill>
              </a:rPr>
              <a:t>1.9Moz </a:t>
            </a:r>
            <a:r>
              <a:rPr lang="en-AU" sz="1200" b="1">
                <a:solidFill>
                  <a:srgbClr val="04566C"/>
                </a:solidFill>
                <a:ea typeface="Nirmala UI"/>
                <a:cs typeface="Nirmala UI"/>
              </a:rPr>
              <a:t>34.3Mt @ 1.7g/t Au</a:t>
            </a:r>
          </a:p>
        </p:txBody>
      </p:sp>
      <p:sp>
        <p:nvSpPr>
          <p:cNvPr id="15" name="TextBox 14">
            <a:extLst>
              <a:ext uri="{FF2B5EF4-FFF2-40B4-BE49-F238E27FC236}">
                <a16:creationId xmlns:a16="http://schemas.microsoft.com/office/drawing/2014/main" id="{0B52ABCA-82DF-2A6B-ED1A-11291ED3AD8D}"/>
              </a:ext>
            </a:extLst>
          </p:cNvPr>
          <p:cNvSpPr txBox="1"/>
          <p:nvPr/>
        </p:nvSpPr>
        <p:spPr>
          <a:xfrm>
            <a:off x="8395782" y="839807"/>
            <a:ext cx="3028793" cy="461665"/>
          </a:xfrm>
          <a:prstGeom prst="rect">
            <a:avLst/>
          </a:prstGeom>
          <a:solidFill>
            <a:srgbClr val="86E1FA"/>
          </a:solidFill>
        </p:spPr>
        <p:txBody>
          <a:bodyPr wrap="square" lIns="91440" tIns="45720" rIns="91440" bIns="45720" rtlCol="0" anchor="t">
            <a:spAutoFit/>
          </a:bodyPr>
          <a:lstStyle/>
          <a:p>
            <a:r>
              <a:rPr lang="en-AU" sz="1200">
                <a:solidFill>
                  <a:srgbClr val="04566C"/>
                </a:solidFill>
              </a:rPr>
              <a:t>Regional Landholding</a:t>
            </a:r>
          </a:p>
          <a:p>
            <a:r>
              <a:rPr lang="en-AU" sz="1200" b="1">
                <a:solidFill>
                  <a:srgbClr val="04566C"/>
                </a:solidFill>
              </a:rPr>
              <a:t>+1,150km</a:t>
            </a:r>
            <a:r>
              <a:rPr lang="en-AU" sz="1200" b="1">
                <a:solidFill>
                  <a:srgbClr val="04566C"/>
                </a:solidFill>
                <a:latin typeface="Inter"/>
                <a:cs typeface="Nirmala UI"/>
              </a:rPr>
              <a:t>²</a:t>
            </a:r>
            <a:endParaRPr lang="en-AU" sz="1200" b="1">
              <a:solidFill>
                <a:srgbClr val="04566C"/>
              </a:solidFill>
            </a:endParaRPr>
          </a:p>
        </p:txBody>
      </p:sp>
      <p:sp>
        <p:nvSpPr>
          <p:cNvPr id="27" name="Oval 26">
            <a:extLst>
              <a:ext uri="{FF2B5EF4-FFF2-40B4-BE49-F238E27FC236}">
                <a16:creationId xmlns:a16="http://schemas.microsoft.com/office/drawing/2014/main" id="{9F8C44C9-747B-A4B2-8F5A-ED747957C430}"/>
              </a:ext>
            </a:extLst>
          </p:cNvPr>
          <p:cNvSpPr/>
          <p:nvPr/>
        </p:nvSpPr>
        <p:spPr>
          <a:xfrm>
            <a:off x="9627974" y="3452247"/>
            <a:ext cx="862457" cy="862457"/>
          </a:xfrm>
          <a:prstGeom prst="ellipse">
            <a:avLst/>
          </a:prstGeom>
          <a:noFill/>
          <a:ln w="25400">
            <a:solidFill>
              <a:srgbClr val="86E1F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a:extLst>
              <a:ext uri="{FF2B5EF4-FFF2-40B4-BE49-F238E27FC236}">
                <a16:creationId xmlns:a16="http://schemas.microsoft.com/office/drawing/2014/main" id="{D9CA0008-E17B-1F92-5D3B-4813AC6A7160}"/>
              </a:ext>
            </a:extLst>
          </p:cNvPr>
          <p:cNvSpPr txBox="1"/>
          <p:nvPr/>
        </p:nvSpPr>
        <p:spPr>
          <a:xfrm>
            <a:off x="8395783" y="487801"/>
            <a:ext cx="3028793" cy="338554"/>
          </a:xfrm>
          <a:prstGeom prst="rect">
            <a:avLst/>
          </a:prstGeom>
          <a:solidFill>
            <a:schemeClr val="bg1"/>
          </a:solidFill>
        </p:spPr>
        <p:txBody>
          <a:bodyPr wrap="square" rtlCol="0">
            <a:spAutoFit/>
          </a:bodyPr>
          <a:lstStyle/>
          <a:p>
            <a:r>
              <a:rPr lang="en-AU" sz="1600" b="1"/>
              <a:t>Projects</a:t>
            </a:r>
          </a:p>
        </p:txBody>
      </p:sp>
      <p:cxnSp>
        <p:nvCxnSpPr>
          <p:cNvPr id="37" name="Straight Connector 36">
            <a:extLst>
              <a:ext uri="{FF2B5EF4-FFF2-40B4-BE49-F238E27FC236}">
                <a16:creationId xmlns:a16="http://schemas.microsoft.com/office/drawing/2014/main" id="{747376AB-882D-18A7-F1C7-315FEA70202E}"/>
              </a:ext>
            </a:extLst>
          </p:cNvPr>
          <p:cNvCxnSpPr>
            <a:cxnSpLocks/>
            <a:stCxn id="49" idx="0"/>
          </p:cNvCxnSpPr>
          <p:nvPr/>
        </p:nvCxnSpPr>
        <p:spPr>
          <a:xfrm flipV="1">
            <a:off x="10230157" y="2931664"/>
            <a:ext cx="0" cy="651775"/>
          </a:xfrm>
          <a:prstGeom prst="line">
            <a:avLst/>
          </a:prstGeom>
          <a:ln w="22225">
            <a:solidFill>
              <a:srgbClr val="86E1FA"/>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DBA76F37-9974-4AC4-3AED-23ACE5E460CA}"/>
              </a:ext>
            </a:extLst>
          </p:cNvPr>
          <p:cNvCxnSpPr>
            <a:cxnSpLocks/>
          </p:cNvCxnSpPr>
          <p:nvPr/>
        </p:nvCxnSpPr>
        <p:spPr>
          <a:xfrm>
            <a:off x="10505960" y="3872816"/>
            <a:ext cx="1047153" cy="0"/>
          </a:xfrm>
          <a:prstGeom prst="line">
            <a:avLst/>
          </a:prstGeom>
          <a:ln w="22225">
            <a:solidFill>
              <a:srgbClr val="86E1FA"/>
            </a:soli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42C27AF3-E30F-274A-A356-16E928302F14}"/>
              </a:ext>
            </a:extLst>
          </p:cNvPr>
          <p:cNvSpPr txBox="1"/>
          <p:nvPr/>
        </p:nvSpPr>
        <p:spPr>
          <a:xfrm>
            <a:off x="8395782" y="1784855"/>
            <a:ext cx="1545240" cy="275681"/>
          </a:xfrm>
          <a:prstGeom prst="rect">
            <a:avLst/>
          </a:prstGeom>
          <a:solidFill>
            <a:srgbClr val="86E1FA"/>
          </a:solidFill>
        </p:spPr>
        <p:txBody>
          <a:bodyPr wrap="square" rtlCol="0">
            <a:spAutoFit/>
          </a:bodyPr>
          <a:lstStyle/>
          <a:p>
            <a:r>
              <a:rPr lang="en-AU" sz="1200" b="1">
                <a:solidFill>
                  <a:srgbClr val="04566C"/>
                </a:solidFill>
              </a:rPr>
              <a:t>20.2Moz Ag</a:t>
            </a:r>
          </a:p>
        </p:txBody>
      </p:sp>
      <p:sp>
        <p:nvSpPr>
          <p:cNvPr id="7" name="TextBox 6">
            <a:extLst>
              <a:ext uri="{FF2B5EF4-FFF2-40B4-BE49-F238E27FC236}">
                <a16:creationId xmlns:a16="http://schemas.microsoft.com/office/drawing/2014/main" id="{C05351C6-0535-CD46-E8A4-0D5C2C3AD639}"/>
              </a:ext>
            </a:extLst>
          </p:cNvPr>
          <p:cNvSpPr txBox="1"/>
          <p:nvPr/>
        </p:nvSpPr>
        <p:spPr>
          <a:xfrm>
            <a:off x="9950539" y="1784855"/>
            <a:ext cx="1474021" cy="276999"/>
          </a:xfrm>
          <a:prstGeom prst="rect">
            <a:avLst/>
          </a:prstGeom>
          <a:solidFill>
            <a:srgbClr val="86E1FA"/>
          </a:solidFill>
        </p:spPr>
        <p:txBody>
          <a:bodyPr wrap="square" rtlCol="0">
            <a:spAutoFit/>
          </a:bodyPr>
          <a:lstStyle/>
          <a:p>
            <a:r>
              <a:rPr lang="en-AU" sz="1200" b="1">
                <a:solidFill>
                  <a:srgbClr val="04566C"/>
                </a:solidFill>
              </a:rPr>
              <a:t>104kt Zn</a:t>
            </a:r>
          </a:p>
        </p:txBody>
      </p:sp>
      <p:sp>
        <p:nvSpPr>
          <p:cNvPr id="23" name="Freeform: Shape 22">
            <a:extLst>
              <a:ext uri="{FF2B5EF4-FFF2-40B4-BE49-F238E27FC236}">
                <a16:creationId xmlns:a16="http://schemas.microsoft.com/office/drawing/2014/main" id="{263E8A2C-B596-54CD-5907-2C4359798191}"/>
              </a:ext>
            </a:extLst>
          </p:cNvPr>
          <p:cNvSpPr/>
          <p:nvPr/>
        </p:nvSpPr>
        <p:spPr>
          <a:xfrm>
            <a:off x="6330444" y="1279757"/>
            <a:ext cx="1076582" cy="301011"/>
          </a:xfrm>
          <a:custGeom>
            <a:avLst/>
            <a:gdLst>
              <a:gd name="connsiteX0" fmla="*/ 131451 w 935664"/>
              <a:gd name="connsiteY0" fmla="*/ 0 h 261611"/>
              <a:gd name="connsiteX1" fmla="*/ 935664 w 935664"/>
              <a:gd name="connsiteY1" fmla="*/ 0 h 261611"/>
              <a:gd name="connsiteX2" fmla="*/ 935664 w 935664"/>
              <a:gd name="connsiteY2" fmla="*/ 261610 h 261611"/>
              <a:gd name="connsiteX3" fmla="*/ 131451 w 935664"/>
              <a:gd name="connsiteY3" fmla="*/ 261610 h 261611"/>
              <a:gd name="connsiteX4" fmla="*/ 131451 w 935664"/>
              <a:gd name="connsiteY4" fmla="*/ 261481 h 261611"/>
              <a:gd name="connsiteX5" fmla="*/ 130805 w 935664"/>
              <a:gd name="connsiteY5" fmla="*/ 261611 h 261611"/>
              <a:gd name="connsiteX6" fmla="*/ 0 w 935664"/>
              <a:gd name="connsiteY6" fmla="*/ 130806 h 261611"/>
              <a:gd name="connsiteX7" fmla="*/ 130805 w 935664"/>
              <a:gd name="connsiteY7" fmla="*/ 1 h 261611"/>
              <a:gd name="connsiteX8" fmla="*/ 131451 w 935664"/>
              <a:gd name="connsiteY8" fmla="*/ 132 h 26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5664" h="261611">
                <a:moveTo>
                  <a:pt x="131451" y="0"/>
                </a:moveTo>
                <a:lnTo>
                  <a:pt x="935664" y="0"/>
                </a:lnTo>
                <a:lnTo>
                  <a:pt x="935664" y="261610"/>
                </a:lnTo>
                <a:lnTo>
                  <a:pt x="131451" y="261610"/>
                </a:lnTo>
                <a:lnTo>
                  <a:pt x="131451" y="261481"/>
                </a:lnTo>
                <a:lnTo>
                  <a:pt x="130805" y="261611"/>
                </a:lnTo>
                <a:cubicBezTo>
                  <a:pt x="58563" y="261611"/>
                  <a:pt x="0" y="203048"/>
                  <a:pt x="0" y="130806"/>
                </a:cubicBezTo>
                <a:cubicBezTo>
                  <a:pt x="0" y="58564"/>
                  <a:pt x="58563" y="1"/>
                  <a:pt x="130805" y="1"/>
                </a:cubicBezTo>
                <a:lnTo>
                  <a:pt x="131451" y="132"/>
                </a:lnTo>
                <a:close/>
              </a:path>
            </a:pathLst>
          </a:cu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16" name="Oval 15">
            <a:extLst>
              <a:ext uri="{FF2B5EF4-FFF2-40B4-BE49-F238E27FC236}">
                <a16:creationId xmlns:a16="http://schemas.microsoft.com/office/drawing/2014/main" id="{36326D3F-6580-6217-A207-09FE3B9C923D}"/>
              </a:ext>
            </a:extLst>
          </p:cNvPr>
          <p:cNvSpPr/>
          <p:nvPr/>
        </p:nvSpPr>
        <p:spPr>
          <a:xfrm>
            <a:off x="6357492" y="1317422"/>
            <a:ext cx="225681" cy="225681"/>
          </a:xfrm>
          <a:prstGeom prst="ellipse">
            <a:avLst/>
          </a:prstGeom>
          <a:solidFill>
            <a:schemeClr val="accent2"/>
          </a:solidFill>
          <a:ln w="127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a:extLst>
              <a:ext uri="{FF2B5EF4-FFF2-40B4-BE49-F238E27FC236}">
                <a16:creationId xmlns:a16="http://schemas.microsoft.com/office/drawing/2014/main" id="{E7C6CDE6-EC18-64C0-EB89-FBF76162AE85}"/>
              </a:ext>
            </a:extLst>
          </p:cNvPr>
          <p:cNvSpPr txBox="1"/>
          <p:nvPr/>
        </p:nvSpPr>
        <p:spPr>
          <a:xfrm>
            <a:off x="6541758" y="1274720"/>
            <a:ext cx="1009773" cy="276999"/>
          </a:xfrm>
          <a:prstGeom prst="rect">
            <a:avLst/>
          </a:prstGeom>
          <a:noFill/>
        </p:spPr>
        <p:txBody>
          <a:bodyPr wrap="square" rtlCol="0">
            <a:spAutoFit/>
          </a:bodyPr>
          <a:lstStyle/>
          <a:p>
            <a:r>
              <a:rPr lang="en-AU" sz="1200">
                <a:solidFill>
                  <a:schemeClr val="bg1"/>
                </a:solidFill>
              </a:rPr>
              <a:t>Carnarvon</a:t>
            </a:r>
          </a:p>
        </p:txBody>
      </p:sp>
      <p:pic>
        <p:nvPicPr>
          <p:cNvPr id="35" name="Graphic 34">
            <a:extLst>
              <a:ext uri="{FF2B5EF4-FFF2-40B4-BE49-F238E27FC236}">
                <a16:creationId xmlns:a16="http://schemas.microsoft.com/office/drawing/2014/main" id="{E02AE652-ACD7-9D65-5F1D-C8479DB77EB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2244" y="3765924"/>
            <a:ext cx="696460" cy="593378"/>
          </a:xfrm>
          <a:prstGeom prst="rect">
            <a:avLst/>
          </a:prstGeom>
        </p:spPr>
      </p:pic>
      <p:pic>
        <p:nvPicPr>
          <p:cNvPr id="42" name="Graphic 41">
            <a:extLst>
              <a:ext uri="{FF2B5EF4-FFF2-40B4-BE49-F238E27FC236}">
                <a16:creationId xmlns:a16="http://schemas.microsoft.com/office/drawing/2014/main" id="{9C4634DD-7493-0726-DC74-EEF17652B6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250" y="1852660"/>
            <a:ext cx="466448" cy="606945"/>
          </a:xfrm>
          <a:prstGeom prst="rect">
            <a:avLst/>
          </a:prstGeom>
        </p:spPr>
      </p:pic>
      <p:pic>
        <p:nvPicPr>
          <p:cNvPr id="47" name="Graphic 46">
            <a:extLst>
              <a:ext uri="{FF2B5EF4-FFF2-40B4-BE49-F238E27FC236}">
                <a16:creationId xmlns:a16="http://schemas.microsoft.com/office/drawing/2014/main" id="{1D235031-225B-89D3-7ACE-6A3819CF065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9981" y="2797298"/>
            <a:ext cx="660985" cy="628863"/>
          </a:xfrm>
          <a:prstGeom prst="rect">
            <a:avLst/>
          </a:prstGeom>
        </p:spPr>
      </p:pic>
      <p:sp>
        <p:nvSpPr>
          <p:cNvPr id="52" name="Content Placeholder 16">
            <a:extLst>
              <a:ext uri="{FF2B5EF4-FFF2-40B4-BE49-F238E27FC236}">
                <a16:creationId xmlns:a16="http://schemas.microsoft.com/office/drawing/2014/main" id="{2B283587-D4CC-6CDD-8548-EAFBCA27FD20}"/>
              </a:ext>
            </a:extLst>
          </p:cNvPr>
          <p:cNvSpPr txBox="1">
            <a:spLocks/>
          </p:cNvSpPr>
          <p:nvPr/>
        </p:nvSpPr>
        <p:spPr>
          <a:xfrm>
            <a:off x="1385785" y="1763717"/>
            <a:ext cx="4784252" cy="7848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spcAft>
                <a:spcPts val="300"/>
              </a:spcAft>
              <a:buSzPct val="120000"/>
              <a:buNone/>
            </a:pPr>
            <a:r>
              <a:rPr lang="en-US"/>
              <a:t>Studies support development of a gold operation producing </a:t>
            </a:r>
            <a:r>
              <a:rPr lang="en-US" b="1"/>
              <a:t>+100koz p.a. </a:t>
            </a:r>
            <a:r>
              <a:rPr lang="en-US"/>
              <a:t>from the refurbished</a:t>
            </a:r>
            <a:r>
              <a:rPr lang="en-US" b="1"/>
              <a:t> Black Swan Processing Hub</a:t>
            </a:r>
            <a:endParaRPr lang="en-AU" b="1"/>
          </a:p>
        </p:txBody>
      </p:sp>
      <p:sp>
        <p:nvSpPr>
          <p:cNvPr id="53" name="Content Placeholder 16">
            <a:extLst>
              <a:ext uri="{FF2B5EF4-FFF2-40B4-BE49-F238E27FC236}">
                <a16:creationId xmlns:a16="http://schemas.microsoft.com/office/drawing/2014/main" id="{9F418834-E92F-034C-14DF-7BCC4ADF1A53}"/>
              </a:ext>
            </a:extLst>
          </p:cNvPr>
          <p:cNvSpPr txBox="1">
            <a:spLocks/>
          </p:cNvSpPr>
          <p:nvPr/>
        </p:nvSpPr>
        <p:spPr>
          <a:xfrm>
            <a:off x="1385783" y="2828962"/>
            <a:ext cx="5387716" cy="78483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300"/>
              </a:spcBef>
              <a:spcAft>
                <a:spcPts val="300"/>
              </a:spcAft>
              <a:buSzPct val="120000"/>
              <a:buNone/>
            </a:pPr>
            <a:r>
              <a:rPr lang="en-US" b="1"/>
              <a:t>Expedited, low capital, </a:t>
            </a:r>
            <a:r>
              <a:rPr lang="en-US"/>
              <a:t>hub-and-spoke model which leverages existing 100%-owned processing infrastructure – FEED Studies underway – Long lead items purchased</a:t>
            </a:r>
            <a:endParaRPr lang="en-AU"/>
          </a:p>
        </p:txBody>
      </p:sp>
      <p:sp>
        <p:nvSpPr>
          <p:cNvPr id="54" name="Content Placeholder 16">
            <a:extLst>
              <a:ext uri="{FF2B5EF4-FFF2-40B4-BE49-F238E27FC236}">
                <a16:creationId xmlns:a16="http://schemas.microsoft.com/office/drawing/2014/main" id="{11D940E0-84F7-A37F-A3A4-9222ECD90D96}"/>
              </a:ext>
            </a:extLst>
          </p:cNvPr>
          <p:cNvSpPr txBox="1">
            <a:spLocks/>
          </p:cNvSpPr>
          <p:nvPr/>
        </p:nvSpPr>
        <p:spPr>
          <a:xfrm>
            <a:off x="1385783" y="3798161"/>
            <a:ext cx="5625149" cy="553998"/>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spcBef>
                <a:spcPts val="300"/>
              </a:spcBef>
              <a:spcAft>
                <a:spcPts val="300"/>
              </a:spcAft>
              <a:buSzPct val="120000"/>
              <a:buNone/>
            </a:pPr>
            <a:r>
              <a:rPr lang="en-AU" b="1"/>
              <a:t>Targeting high-margin gold production </a:t>
            </a:r>
            <a:r>
              <a:rPr lang="en-AU"/>
              <a:t>from Black Swan starting in mid-2027</a:t>
            </a:r>
          </a:p>
        </p:txBody>
      </p:sp>
      <p:sp>
        <p:nvSpPr>
          <p:cNvPr id="55" name="Content Placeholder 16">
            <a:extLst>
              <a:ext uri="{FF2B5EF4-FFF2-40B4-BE49-F238E27FC236}">
                <a16:creationId xmlns:a16="http://schemas.microsoft.com/office/drawing/2014/main" id="{5A692FF5-3008-94F1-3893-E89E6E42982B}"/>
              </a:ext>
            </a:extLst>
          </p:cNvPr>
          <p:cNvSpPr txBox="1">
            <a:spLocks/>
          </p:cNvSpPr>
          <p:nvPr/>
        </p:nvSpPr>
        <p:spPr>
          <a:xfrm>
            <a:off x="1385783" y="4761527"/>
            <a:ext cx="6273487" cy="553998"/>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300"/>
              </a:spcBef>
              <a:spcAft>
                <a:spcPts val="300"/>
              </a:spcAft>
              <a:buSzPct val="120000"/>
              <a:buNone/>
            </a:pPr>
            <a:r>
              <a:rPr lang="en-US" b="1"/>
              <a:t>1.9Moz</a:t>
            </a:r>
            <a:r>
              <a:rPr lang="en-US" b="1" baseline="30000"/>
              <a:t>1 </a:t>
            </a:r>
            <a:r>
              <a:rPr lang="en-US" b="1"/>
              <a:t>MRE with major drilling program underway </a:t>
            </a:r>
            <a:r>
              <a:rPr lang="en-US"/>
              <a:t>– better definition &amp; extension of mineable ounces &amp; testing new regional targets</a:t>
            </a:r>
          </a:p>
        </p:txBody>
      </p:sp>
      <p:pic>
        <p:nvPicPr>
          <p:cNvPr id="57" name="Graphic 56">
            <a:extLst>
              <a:ext uri="{FF2B5EF4-FFF2-40B4-BE49-F238E27FC236}">
                <a16:creationId xmlns:a16="http://schemas.microsoft.com/office/drawing/2014/main" id="{741879E6-BF85-F053-50BB-02575BC378E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9981" y="4728788"/>
            <a:ext cx="661075" cy="550896"/>
          </a:xfrm>
          <a:prstGeom prst="rect">
            <a:avLst/>
          </a:prstGeom>
        </p:spPr>
      </p:pic>
      <p:cxnSp>
        <p:nvCxnSpPr>
          <p:cNvPr id="59" name="Straight Connector 58">
            <a:extLst>
              <a:ext uri="{FF2B5EF4-FFF2-40B4-BE49-F238E27FC236}">
                <a16:creationId xmlns:a16="http://schemas.microsoft.com/office/drawing/2014/main" id="{4D41BB82-FEE8-FCED-1B56-BB77A6D640DC}"/>
              </a:ext>
            </a:extLst>
          </p:cNvPr>
          <p:cNvCxnSpPr>
            <a:cxnSpLocks/>
          </p:cNvCxnSpPr>
          <p:nvPr/>
        </p:nvCxnSpPr>
        <p:spPr>
          <a:xfrm flipV="1">
            <a:off x="11553113" y="1452666"/>
            <a:ext cx="0" cy="2430810"/>
          </a:xfrm>
          <a:prstGeom prst="line">
            <a:avLst/>
          </a:prstGeom>
          <a:ln w="22225">
            <a:solidFill>
              <a:srgbClr val="86E1FA"/>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E35AF4CD-286D-5317-9A3D-274751B8C083}"/>
              </a:ext>
            </a:extLst>
          </p:cNvPr>
          <p:cNvCxnSpPr>
            <a:cxnSpLocks/>
          </p:cNvCxnSpPr>
          <p:nvPr/>
        </p:nvCxnSpPr>
        <p:spPr>
          <a:xfrm>
            <a:off x="11231108" y="1461048"/>
            <a:ext cx="331523" cy="0"/>
          </a:xfrm>
          <a:prstGeom prst="line">
            <a:avLst/>
          </a:prstGeom>
          <a:ln w="22225">
            <a:solidFill>
              <a:srgbClr val="86E1FA"/>
            </a:solidFill>
          </a:ln>
        </p:spPr>
        <p:style>
          <a:lnRef idx="2">
            <a:schemeClr val="accent1"/>
          </a:lnRef>
          <a:fillRef idx="0">
            <a:schemeClr val="accent1"/>
          </a:fillRef>
          <a:effectRef idx="1">
            <a:schemeClr val="accent1"/>
          </a:effectRef>
          <a:fontRef idx="minor">
            <a:schemeClr val="tx1"/>
          </a:fontRef>
        </p:style>
      </p:cxnSp>
      <p:sp>
        <p:nvSpPr>
          <p:cNvPr id="30" name="Freeform: Shape 29">
            <a:extLst>
              <a:ext uri="{FF2B5EF4-FFF2-40B4-BE49-F238E27FC236}">
                <a16:creationId xmlns:a16="http://schemas.microsoft.com/office/drawing/2014/main" id="{50F35A38-9E7C-443B-A07E-B22ED5FFABDE}"/>
              </a:ext>
            </a:extLst>
          </p:cNvPr>
          <p:cNvSpPr/>
          <p:nvPr/>
        </p:nvSpPr>
        <p:spPr>
          <a:xfrm rot="10800000">
            <a:off x="8989088" y="3752473"/>
            <a:ext cx="1231695" cy="301011"/>
          </a:xfrm>
          <a:custGeom>
            <a:avLst/>
            <a:gdLst>
              <a:gd name="connsiteX0" fmla="*/ 131451 w 935664"/>
              <a:gd name="connsiteY0" fmla="*/ 0 h 261611"/>
              <a:gd name="connsiteX1" fmla="*/ 935664 w 935664"/>
              <a:gd name="connsiteY1" fmla="*/ 0 h 261611"/>
              <a:gd name="connsiteX2" fmla="*/ 935664 w 935664"/>
              <a:gd name="connsiteY2" fmla="*/ 261610 h 261611"/>
              <a:gd name="connsiteX3" fmla="*/ 131451 w 935664"/>
              <a:gd name="connsiteY3" fmla="*/ 261610 h 261611"/>
              <a:gd name="connsiteX4" fmla="*/ 131451 w 935664"/>
              <a:gd name="connsiteY4" fmla="*/ 261481 h 261611"/>
              <a:gd name="connsiteX5" fmla="*/ 130805 w 935664"/>
              <a:gd name="connsiteY5" fmla="*/ 261611 h 261611"/>
              <a:gd name="connsiteX6" fmla="*/ 0 w 935664"/>
              <a:gd name="connsiteY6" fmla="*/ 130806 h 261611"/>
              <a:gd name="connsiteX7" fmla="*/ 130805 w 935664"/>
              <a:gd name="connsiteY7" fmla="*/ 1 h 261611"/>
              <a:gd name="connsiteX8" fmla="*/ 131451 w 935664"/>
              <a:gd name="connsiteY8" fmla="*/ 132 h 261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5664" h="261611">
                <a:moveTo>
                  <a:pt x="131451" y="0"/>
                </a:moveTo>
                <a:lnTo>
                  <a:pt x="935664" y="0"/>
                </a:lnTo>
                <a:lnTo>
                  <a:pt x="935664" y="261610"/>
                </a:lnTo>
                <a:lnTo>
                  <a:pt x="131451" y="261610"/>
                </a:lnTo>
                <a:lnTo>
                  <a:pt x="131451" y="261481"/>
                </a:lnTo>
                <a:lnTo>
                  <a:pt x="130805" y="261611"/>
                </a:lnTo>
                <a:cubicBezTo>
                  <a:pt x="58563" y="261611"/>
                  <a:pt x="0" y="203048"/>
                  <a:pt x="0" y="130806"/>
                </a:cubicBezTo>
                <a:cubicBezTo>
                  <a:pt x="0" y="58564"/>
                  <a:pt x="58563" y="1"/>
                  <a:pt x="130805" y="1"/>
                </a:cubicBezTo>
                <a:lnTo>
                  <a:pt x="131451" y="132"/>
                </a:lnTo>
                <a:close/>
              </a:path>
            </a:pathLst>
          </a:custGeom>
          <a:solidFill>
            <a:schemeClr val="bg1">
              <a:alpha val="3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p>
        </p:txBody>
      </p:sp>
      <p:sp>
        <p:nvSpPr>
          <p:cNvPr id="31" name="TextBox 30">
            <a:extLst>
              <a:ext uri="{FF2B5EF4-FFF2-40B4-BE49-F238E27FC236}">
                <a16:creationId xmlns:a16="http://schemas.microsoft.com/office/drawing/2014/main" id="{141CB1A2-6833-70E2-80B3-E327FB2DEDF8}"/>
              </a:ext>
            </a:extLst>
          </p:cNvPr>
          <p:cNvSpPr txBox="1"/>
          <p:nvPr/>
        </p:nvSpPr>
        <p:spPr>
          <a:xfrm>
            <a:off x="8989089" y="3759729"/>
            <a:ext cx="1003820" cy="276999"/>
          </a:xfrm>
          <a:prstGeom prst="rect">
            <a:avLst/>
          </a:prstGeom>
          <a:noFill/>
        </p:spPr>
        <p:txBody>
          <a:bodyPr wrap="square" rtlCol="0">
            <a:spAutoFit/>
          </a:bodyPr>
          <a:lstStyle/>
          <a:p>
            <a:r>
              <a:rPr lang="en-AU" sz="1200" b="1">
                <a:solidFill>
                  <a:schemeClr val="bg1"/>
                </a:solidFill>
              </a:rPr>
              <a:t>Kalgoorlie</a:t>
            </a:r>
          </a:p>
        </p:txBody>
      </p:sp>
      <p:sp>
        <p:nvSpPr>
          <p:cNvPr id="12" name="TextBox 11">
            <a:extLst>
              <a:ext uri="{FF2B5EF4-FFF2-40B4-BE49-F238E27FC236}">
                <a16:creationId xmlns:a16="http://schemas.microsoft.com/office/drawing/2014/main" id="{60B764A2-BB97-F244-A50A-3208A150A808}"/>
              </a:ext>
            </a:extLst>
          </p:cNvPr>
          <p:cNvSpPr txBox="1"/>
          <p:nvPr/>
        </p:nvSpPr>
        <p:spPr>
          <a:xfrm>
            <a:off x="436150" y="6372729"/>
            <a:ext cx="10666825" cy="338554"/>
          </a:xfrm>
          <a:prstGeom prst="rect">
            <a:avLst/>
          </a:prstGeom>
          <a:noFill/>
        </p:spPr>
        <p:txBody>
          <a:bodyPr wrap="square">
            <a:spAutoFit/>
          </a:bodyPr>
          <a:lstStyle/>
          <a:p>
            <a:r>
              <a:rPr lang="en-AU" sz="800">
                <a:solidFill>
                  <a:schemeClr val="bg1">
                    <a:lumMod val="50000"/>
                  </a:schemeClr>
                </a:solidFill>
              </a:rPr>
              <a:t>1. Refer ASX Announcement </a:t>
            </a:r>
            <a:r>
              <a:rPr lang="en-AU" sz="800" i="1">
                <a:solidFill>
                  <a:schemeClr val="bg1">
                    <a:lumMod val="50000"/>
                  </a:schemeClr>
                </a:solidFill>
              </a:rPr>
              <a:t>“Gold Mineral Resources Update”</a:t>
            </a:r>
            <a:r>
              <a:rPr lang="en-AU" sz="800">
                <a:solidFill>
                  <a:schemeClr val="bg1">
                    <a:lumMod val="50000"/>
                  </a:schemeClr>
                </a:solidFill>
              </a:rPr>
              <a:t> dated 13 February 2026</a:t>
            </a:r>
          </a:p>
          <a:p>
            <a:r>
              <a:rPr lang="en-AU" sz="800">
                <a:solidFill>
                  <a:schemeClr val="bg1">
                    <a:lumMod val="50000"/>
                  </a:schemeClr>
                </a:solidFill>
              </a:rPr>
              <a:t>2. Fully funded including existing cash, Placement proceeds (refer ASX Announcement 19 February 2026 </a:t>
            </a:r>
            <a:r>
              <a:rPr lang="en-AU" sz="800" i="1">
                <a:solidFill>
                  <a:schemeClr val="bg1">
                    <a:lumMod val="50000"/>
                  </a:schemeClr>
                </a:solidFill>
              </a:rPr>
              <a:t>Successful A$175M capital raising</a:t>
            </a:r>
            <a:r>
              <a:rPr lang="en-AU" sz="800">
                <a:solidFill>
                  <a:schemeClr val="bg1">
                    <a:lumMod val="50000"/>
                  </a:schemeClr>
                </a:solidFill>
              </a:rPr>
              <a:t>) and expected Share Purchase Plan proceeds</a:t>
            </a:r>
          </a:p>
        </p:txBody>
      </p:sp>
      <p:pic>
        <p:nvPicPr>
          <p:cNvPr id="13" name="Graphic 12">
            <a:extLst>
              <a:ext uri="{FF2B5EF4-FFF2-40B4-BE49-F238E27FC236}">
                <a16:creationId xmlns:a16="http://schemas.microsoft.com/office/drawing/2014/main" id="{609734D6-14C0-A803-8950-4D7565597D1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901" y="5593662"/>
            <a:ext cx="775557" cy="593379"/>
          </a:xfrm>
          <a:prstGeom prst="rect">
            <a:avLst/>
          </a:prstGeom>
        </p:spPr>
      </p:pic>
      <p:sp>
        <p:nvSpPr>
          <p:cNvPr id="8" name="TextBox 7">
            <a:extLst>
              <a:ext uri="{FF2B5EF4-FFF2-40B4-BE49-F238E27FC236}">
                <a16:creationId xmlns:a16="http://schemas.microsoft.com/office/drawing/2014/main" id="{DBBCFD10-7521-4E53-320B-341AFFA6DA9F}"/>
              </a:ext>
            </a:extLst>
          </p:cNvPr>
          <p:cNvSpPr txBox="1"/>
          <p:nvPr/>
        </p:nvSpPr>
        <p:spPr>
          <a:xfrm>
            <a:off x="2286482" y="2505648"/>
            <a:ext cx="6094476" cy="215444"/>
          </a:xfrm>
          <a:prstGeom prst="rect">
            <a:avLst/>
          </a:prstGeom>
          <a:noFill/>
        </p:spPr>
        <p:txBody>
          <a:bodyPr wrap="square">
            <a:spAutoFit/>
          </a:bodyPr>
          <a:lstStyle/>
          <a:p>
            <a:r>
              <a:rPr lang="en-AU" sz="800">
                <a:solidFill>
                  <a:schemeClr val="bg1">
                    <a:lumMod val="50000"/>
                  </a:schemeClr>
                </a:solidFill>
              </a:rPr>
              <a:t>.</a:t>
            </a:r>
          </a:p>
        </p:txBody>
      </p:sp>
      <p:sp>
        <p:nvSpPr>
          <p:cNvPr id="3" name="Slide Number Placeholder 5">
            <a:extLst>
              <a:ext uri="{FF2B5EF4-FFF2-40B4-BE49-F238E27FC236}">
                <a16:creationId xmlns:a16="http://schemas.microsoft.com/office/drawing/2014/main" id="{65703FB4-F7CC-CA5F-AE9C-4897A3E9C45B}"/>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5</a:t>
            </a:fld>
            <a:endParaRPr lang="en-AU"/>
          </a:p>
        </p:txBody>
      </p:sp>
    </p:spTree>
    <p:extLst>
      <p:ext uri="{BB962C8B-B14F-4D97-AF65-F5344CB8AC3E}">
        <p14:creationId xmlns:p14="http://schemas.microsoft.com/office/powerpoint/2010/main" val="762862918"/>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10ABD-B004-074B-8E4B-8ACC1A9490C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25A7AE6-14DC-E35D-BE5E-1656D445BBBF}"/>
              </a:ext>
            </a:extLst>
          </p:cNvPr>
          <p:cNvPicPr>
            <a:picLocks noChangeAspect="1"/>
          </p:cNvPicPr>
          <p:nvPr/>
        </p:nvPicPr>
        <p:blipFill rotWithShape="1">
          <a:blip r:embed="rId2">
            <a:extLst>
              <a:ext uri="{28A0092B-C50C-407E-A947-70E740481C1C}">
                <a14:useLocalDpi xmlns:a14="http://schemas.microsoft.com/office/drawing/2010/main" val="0"/>
              </a:ext>
            </a:extLst>
          </a:blip>
          <a:srcRect l="23625" r="23163"/>
          <a:stretch>
            <a:fillRect/>
          </a:stretch>
        </p:blipFill>
        <p:spPr>
          <a:xfrm>
            <a:off x="7327438" y="0"/>
            <a:ext cx="4864561" cy="6858000"/>
          </a:xfrm>
          <a:prstGeom prst="rect">
            <a:avLst/>
          </a:prstGeom>
        </p:spPr>
      </p:pic>
      <p:sp>
        <p:nvSpPr>
          <p:cNvPr id="5" name="Title 4">
            <a:extLst>
              <a:ext uri="{FF2B5EF4-FFF2-40B4-BE49-F238E27FC236}">
                <a16:creationId xmlns:a16="http://schemas.microsoft.com/office/drawing/2014/main" id="{427DF8D9-71B4-9581-7299-E47A0AAF1E1C}"/>
              </a:ext>
            </a:extLst>
          </p:cNvPr>
          <p:cNvSpPr>
            <a:spLocks noGrp="1"/>
          </p:cNvSpPr>
          <p:nvPr>
            <p:ph type="title"/>
          </p:nvPr>
        </p:nvSpPr>
        <p:spPr>
          <a:xfrm>
            <a:off x="357810" y="225165"/>
            <a:ext cx="6528766" cy="879735"/>
          </a:xfrm>
        </p:spPr>
        <p:txBody>
          <a:bodyPr>
            <a:normAutofit fontScale="90000"/>
          </a:bodyPr>
          <a:lstStyle/>
          <a:p>
            <a:r>
              <a:rPr lang="en-AU"/>
              <a:t>Positive Black Swan Study Results and Equity Raising</a:t>
            </a:r>
          </a:p>
        </p:txBody>
      </p:sp>
      <p:sp>
        <p:nvSpPr>
          <p:cNvPr id="2" name="Content Placeholder 5">
            <a:extLst>
              <a:ext uri="{FF2B5EF4-FFF2-40B4-BE49-F238E27FC236}">
                <a16:creationId xmlns:a16="http://schemas.microsoft.com/office/drawing/2014/main" id="{105F8216-7942-FAF1-9A12-E07EA799B932}"/>
              </a:ext>
            </a:extLst>
          </p:cNvPr>
          <p:cNvSpPr>
            <a:spLocks noGrp="1"/>
          </p:cNvSpPr>
          <p:nvPr>
            <p:ph sz="half" idx="1"/>
          </p:nvPr>
        </p:nvSpPr>
        <p:spPr>
          <a:xfrm>
            <a:off x="357808" y="1781175"/>
            <a:ext cx="6624017" cy="4482328"/>
          </a:xfrm>
        </p:spPr>
        <p:txBody>
          <a:bodyPr vert="horz" lIns="91440" tIns="45720" rIns="91440" bIns="45720" rtlCol="0" anchor="t">
            <a:noAutofit/>
          </a:bodyPr>
          <a:lstStyle/>
          <a:p>
            <a:pPr marL="0" indent="0">
              <a:spcBef>
                <a:spcPts val="1200"/>
              </a:spcBef>
              <a:spcAft>
                <a:spcPts val="1200"/>
              </a:spcAft>
              <a:buSzPct val="120000"/>
              <a:buNone/>
            </a:pPr>
            <a:r>
              <a:rPr lang="en-AU" sz="1200" b="1">
                <a:solidFill>
                  <a:schemeClr val="tx2"/>
                </a:solidFill>
              </a:rPr>
              <a:t>Positive Black Swan study results – a low capital intensity pathway to +100kozpa</a:t>
            </a:r>
            <a:endParaRPr lang="en-AU" sz="1200" b="1" baseline="30000">
              <a:solidFill>
                <a:schemeClr val="tx2"/>
              </a:solidFill>
            </a:endParaRPr>
          </a:p>
          <a:p>
            <a:pPr>
              <a:spcBef>
                <a:spcPts val="300"/>
              </a:spcBef>
              <a:spcAft>
                <a:spcPts val="300"/>
              </a:spcAft>
              <a:buSzPct val="120000"/>
            </a:pPr>
            <a:r>
              <a:rPr lang="en-AU" sz="1200"/>
              <a:t>Pre-production capital – A$160.5M &amp; ~A$1,500/oz capital intensity</a:t>
            </a:r>
            <a:endParaRPr lang="en-AU" sz="1200">
              <a:cs typeface="Arial"/>
            </a:endParaRPr>
          </a:p>
          <a:p>
            <a:pPr>
              <a:spcBef>
                <a:spcPts val="300"/>
              </a:spcBef>
              <a:spcAft>
                <a:spcPts val="300"/>
              </a:spcAft>
              <a:buSzPct val="120000"/>
            </a:pPr>
            <a:r>
              <a:rPr lang="en-AU" sz="1200"/>
              <a:t>Payback – 18 months from plant commissioning</a:t>
            </a:r>
            <a:r>
              <a:rPr lang="en-AU" sz="1200" baseline="30000">
                <a:solidFill>
                  <a:schemeClr val="tx2"/>
                </a:solidFill>
              </a:rPr>
              <a:t>1</a:t>
            </a:r>
            <a:endParaRPr lang="en-AU" sz="1200">
              <a:solidFill>
                <a:schemeClr val="tx2"/>
              </a:solidFill>
            </a:endParaRPr>
          </a:p>
          <a:p>
            <a:pPr>
              <a:spcBef>
                <a:spcPts val="300"/>
              </a:spcBef>
              <a:spcAft>
                <a:spcPts val="300"/>
              </a:spcAft>
              <a:buSzPct val="120000"/>
            </a:pPr>
            <a:r>
              <a:rPr lang="en-AU" sz="1200"/>
              <a:t>NPV / IRR – Project pre-tax NPV</a:t>
            </a:r>
            <a:r>
              <a:rPr lang="en-AU" sz="1200" baseline="-25000"/>
              <a:t>8</a:t>
            </a:r>
            <a:r>
              <a:rPr lang="en-AU" sz="1200"/>
              <a:t> ~A$631M &amp; Project IRR 83%</a:t>
            </a:r>
            <a:r>
              <a:rPr lang="en-AU" sz="1200" baseline="30000">
                <a:solidFill>
                  <a:schemeClr val="tx2"/>
                </a:solidFill>
              </a:rPr>
              <a:t>1</a:t>
            </a:r>
            <a:endParaRPr lang="en-AU" sz="1200" baseline="30000">
              <a:solidFill>
                <a:schemeClr val="tx2"/>
              </a:solidFill>
              <a:cs typeface="Arial"/>
            </a:endParaRPr>
          </a:p>
          <a:p>
            <a:pPr>
              <a:spcBef>
                <a:spcPts val="300"/>
              </a:spcBef>
              <a:spcAft>
                <a:spcPts val="300"/>
              </a:spcAft>
              <a:buSzPct val="120000"/>
            </a:pPr>
            <a:r>
              <a:rPr lang="en-AU" sz="1200"/>
              <a:t>Production – average ~102kozpa</a:t>
            </a:r>
            <a:endParaRPr lang="en-AU" sz="1200">
              <a:cs typeface="Arial"/>
            </a:endParaRPr>
          </a:p>
          <a:p>
            <a:pPr>
              <a:spcBef>
                <a:spcPts val="300"/>
              </a:spcBef>
              <a:spcAft>
                <a:spcPts val="300"/>
              </a:spcAft>
              <a:buSzPct val="120000"/>
            </a:pPr>
            <a:r>
              <a:rPr lang="en-AU" sz="1200">
                <a:cs typeface="Arial"/>
              </a:rPr>
              <a:t>Operating Cost – C1 A$2,852/oz &amp; AISC A$3,353/oz</a:t>
            </a:r>
          </a:p>
          <a:p>
            <a:pPr marL="0" indent="0">
              <a:spcBef>
                <a:spcPts val="1200"/>
              </a:spcBef>
              <a:spcAft>
                <a:spcPts val="1200"/>
              </a:spcAft>
              <a:buSzPct val="120000"/>
              <a:buNone/>
            </a:pPr>
            <a:r>
              <a:rPr lang="en-AU" sz="1200" b="1">
                <a:solidFill>
                  <a:schemeClr val="tx2"/>
                </a:solidFill>
              </a:rPr>
              <a:t>Fully funded to refurbish Black Swan plant and commence mining and gold production</a:t>
            </a:r>
            <a:r>
              <a:rPr lang="en-AU" sz="1200" b="1" baseline="30000">
                <a:solidFill>
                  <a:schemeClr val="tx2"/>
                </a:solidFill>
              </a:rPr>
              <a:t>2</a:t>
            </a:r>
            <a:endParaRPr lang="en-AU" sz="1200" b="1" baseline="30000">
              <a:solidFill>
                <a:schemeClr val="tx2"/>
              </a:solidFill>
              <a:cs typeface="Arial"/>
            </a:endParaRPr>
          </a:p>
          <a:p>
            <a:pPr>
              <a:spcBef>
                <a:spcPts val="300"/>
              </a:spcBef>
              <a:spcAft>
                <a:spcPts val="300"/>
              </a:spcAft>
              <a:buSzPct val="120000"/>
            </a:pPr>
            <a:r>
              <a:rPr lang="en-AU" sz="1200"/>
              <a:t>Two tranche, underwritten A$175M</a:t>
            </a:r>
            <a:r>
              <a:rPr lang="en-AU" sz="1200" baseline="30000"/>
              <a:t>2</a:t>
            </a:r>
            <a:r>
              <a:rPr lang="en-AU" sz="1200"/>
              <a:t> Placement</a:t>
            </a:r>
          </a:p>
          <a:p>
            <a:pPr>
              <a:spcBef>
                <a:spcPts val="300"/>
              </a:spcBef>
              <a:spcAft>
                <a:spcPts val="300"/>
              </a:spcAft>
              <a:buSzPct val="120000"/>
            </a:pPr>
            <a:r>
              <a:rPr lang="en-AU" sz="1200"/>
              <a:t>Share Purchase Plan complete raising ~A$4.65M</a:t>
            </a:r>
            <a:r>
              <a:rPr lang="en-AU" sz="1200" baseline="30000"/>
              <a:t>3</a:t>
            </a:r>
            <a:endParaRPr lang="en-AU" sz="1200" baseline="30000">
              <a:cs typeface="Arial"/>
            </a:endParaRPr>
          </a:p>
          <a:p>
            <a:pPr marL="0" indent="0">
              <a:spcBef>
                <a:spcPts val="1200"/>
              </a:spcBef>
              <a:spcAft>
                <a:spcPts val="1200"/>
              </a:spcAft>
              <a:buSzPct val="120000"/>
              <a:buNone/>
            </a:pPr>
            <a:r>
              <a:rPr lang="en-US" sz="1200" b="1">
                <a:solidFill>
                  <a:schemeClr val="tx2"/>
                </a:solidFill>
              </a:rPr>
              <a:t>Expedited path to Black Swan first gold production mid-2027</a:t>
            </a:r>
            <a:endParaRPr lang="en-US" sz="1200" b="1">
              <a:solidFill>
                <a:schemeClr val="tx2"/>
              </a:solidFill>
              <a:cs typeface="Arial"/>
            </a:endParaRPr>
          </a:p>
          <a:p>
            <a:pPr>
              <a:spcBef>
                <a:spcPts val="300"/>
              </a:spcBef>
              <a:spcAft>
                <a:spcPts val="300"/>
              </a:spcAft>
              <a:buSzPct val="120000"/>
            </a:pPr>
            <a:r>
              <a:rPr lang="en-AU" sz="1200">
                <a:solidFill>
                  <a:schemeClr val="tx2"/>
                </a:solidFill>
              </a:rPr>
              <a:t>Infrastructure – low risk entry to +100kozpa via existing plant (estimated replacement value +A$200M) &amp; Kalgoorlie location</a:t>
            </a:r>
            <a:endParaRPr lang="en-AU" sz="1200">
              <a:solidFill>
                <a:schemeClr val="tx2"/>
              </a:solidFill>
              <a:cs typeface="Arial"/>
            </a:endParaRPr>
          </a:p>
          <a:p>
            <a:pPr>
              <a:spcBef>
                <a:spcPts val="300"/>
              </a:spcBef>
              <a:spcAft>
                <a:spcPts val="300"/>
              </a:spcAft>
              <a:buSzPct val="120000"/>
            </a:pPr>
            <a:r>
              <a:rPr lang="en-AU" sz="1200">
                <a:solidFill>
                  <a:schemeClr val="tx2"/>
                </a:solidFill>
              </a:rPr>
              <a:t>Approvals – major approvals in place with construction from mid-2026</a:t>
            </a:r>
            <a:endParaRPr lang="en-AU" sz="1200">
              <a:solidFill>
                <a:schemeClr val="tx2"/>
              </a:solidFill>
              <a:cs typeface="Arial"/>
            </a:endParaRPr>
          </a:p>
          <a:p>
            <a:pPr marL="0" indent="0">
              <a:spcBef>
                <a:spcPts val="1200"/>
              </a:spcBef>
              <a:spcAft>
                <a:spcPts val="1200"/>
              </a:spcAft>
              <a:buSzPct val="120000"/>
              <a:buNone/>
            </a:pPr>
            <a:r>
              <a:rPr lang="en-US" sz="1200" b="1">
                <a:solidFill>
                  <a:schemeClr val="tx2"/>
                </a:solidFill>
                <a:cs typeface="Arial"/>
              </a:rPr>
              <a:t>Near term value accretive opportunities under assessment</a:t>
            </a:r>
            <a:r>
              <a:rPr lang="en-US" sz="1200" b="1" baseline="30000">
                <a:cs typeface="Arial"/>
              </a:rPr>
              <a:t>4</a:t>
            </a:r>
            <a:endParaRPr lang="en-AU" sz="1200" strike="sngStrike" baseline="30000">
              <a:cs typeface="Arial"/>
            </a:endParaRPr>
          </a:p>
        </p:txBody>
      </p:sp>
      <p:sp>
        <p:nvSpPr>
          <p:cNvPr id="8" name="Text Placeholder 2">
            <a:extLst>
              <a:ext uri="{FF2B5EF4-FFF2-40B4-BE49-F238E27FC236}">
                <a16:creationId xmlns:a16="http://schemas.microsoft.com/office/drawing/2014/main" id="{8F9D12D1-7595-956D-1457-5F70C4A7B632}"/>
              </a:ext>
            </a:extLst>
          </p:cNvPr>
          <p:cNvSpPr txBox="1">
            <a:spLocks/>
          </p:cNvSpPr>
          <p:nvPr/>
        </p:nvSpPr>
        <p:spPr>
          <a:xfrm>
            <a:off x="361395" y="1104900"/>
            <a:ext cx="6696630" cy="561324"/>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b="1">
                <a:solidFill>
                  <a:schemeClr val="accent5"/>
                </a:solidFill>
              </a:rPr>
              <a:t>Fully funded to refurbish Black Swan Processing Hub and commence gold production</a:t>
            </a:r>
            <a:endParaRPr lang="en-US" sz="1800" b="1">
              <a:solidFill>
                <a:schemeClr val="accent5"/>
              </a:solidFill>
            </a:endParaRPr>
          </a:p>
        </p:txBody>
      </p:sp>
      <p:sp>
        <p:nvSpPr>
          <p:cNvPr id="3" name="TextBox 2">
            <a:extLst>
              <a:ext uri="{FF2B5EF4-FFF2-40B4-BE49-F238E27FC236}">
                <a16:creationId xmlns:a16="http://schemas.microsoft.com/office/drawing/2014/main" id="{CB39E561-75D8-F0C9-5BBE-DFB2EBFD3AAF}"/>
              </a:ext>
            </a:extLst>
          </p:cNvPr>
          <p:cNvSpPr txBox="1"/>
          <p:nvPr/>
        </p:nvSpPr>
        <p:spPr>
          <a:xfrm>
            <a:off x="-120409" y="6157343"/>
            <a:ext cx="7358607" cy="815608"/>
          </a:xfrm>
          <a:prstGeom prst="rect">
            <a:avLst/>
          </a:prstGeom>
          <a:noFill/>
        </p:spPr>
        <p:txBody>
          <a:bodyPr wrap="square" lIns="91440" tIns="45720" rIns="91440" bIns="45720" anchor="t">
            <a:spAutoFit/>
          </a:bodyPr>
          <a:lstStyle/>
          <a:p>
            <a:pPr lvl="1">
              <a:buSzPct val="120000"/>
            </a:pPr>
            <a:r>
              <a:rPr lang="en-AU" sz="650">
                <a:solidFill>
                  <a:schemeClr val="bg1">
                    <a:lumMod val="50000"/>
                  </a:schemeClr>
                </a:solidFill>
              </a:rPr>
              <a:t>1.  A$5,500/oz gold price</a:t>
            </a:r>
          </a:p>
          <a:p>
            <a:pPr marL="685800" lvl="1" indent="-228600">
              <a:buSzPct val="120000"/>
              <a:buAutoNum type="arabicPeriod" startAt="2"/>
            </a:pPr>
            <a:r>
              <a:rPr lang="en-AU" sz="650">
                <a:solidFill>
                  <a:schemeClr val="bg1">
                    <a:lumMod val="50000"/>
                  </a:schemeClr>
                </a:solidFill>
              </a:rPr>
              <a:t>Fully funded including existing cash, Placement proceeds (refer ASX Announcement 19 February 2026 Successful A$175M capital raising) and expected Share Purchase Plan proceeds</a:t>
            </a:r>
          </a:p>
          <a:p>
            <a:pPr marL="685800" lvl="1" indent="-228600">
              <a:buSzPct val="120000"/>
              <a:buAutoNum type="arabicPeriod" startAt="2"/>
            </a:pPr>
            <a:r>
              <a:rPr lang="en-AU" sz="650">
                <a:solidFill>
                  <a:schemeClr val="bg1">
                    <a:lumMod val="50000"/>
                  </a:schemeClr>
                </a:solidFill>
              </a:rPr>
              <a:t>Refer ASX Announcement 17 March 2026 - </a:t>
            </a:r>
            <a:r>
              <a:rPr lang="en-US" sz="650">
                <a:solidFill>
                  <a:schemeClr val="bg1">
                    <a:lumMod val="50000"/>
                  </a:schemeClr>
                </a:solidFill>
              </a:rPr>
              <a:t>Results of Share Purchase Plan</a:t>
            </a:r>
            <a:endParaRPr lang="en-AU" sz="650">
              <a:solidFill>
                <a:schemeClr val="bg1">
                  <a:lumMod val="50000"/>
                </a:schemeClr>
              </a:solidFill>
            </a:endParaRPr>
          </a:p>
          <a:p>
            <a:pPr lvl="1">
              <a:buSzPct val="120000"/>
            </a:pPr>
            <a:r>
              <a:rPr lang="en-AU" sz="650">
                <a:solidFill>
                  <a:schemeClr val="bg1">
                    <a:lumMod val="50000"/>
                  </a:schemeClr>
                </a:solidFill>
              </a:rPr>
              <a:t>4.  The Company is considering accretive opportunities that may extend mine life and may include joint ventures, toll milling, ore purchase arrangements, asset purchases  or other corporate transactions</a:t>
            </a:r>
          </a:p>
          <a:p>
            <a:endParaRPr lang="en-AU" sz="800">
              <a:solidFill>
                <a:schemeClr val="bg1">
                  <a:lumMod val="50000"/>
                </a:schemeClr>
              </a:solidFill>
            </a:endParaRPr>
          </a:p>
        </p:txBody>
      </p:sp>
      <p:sp>
        <p:nvSpPr>
          <p:cNvPr id="7" name="Slide Number Placeholder 5">
            <a:extLst>
              <a:ext uri="{FF2B5EF4-FFF2-40B4-BE49-F238E27FC236}">
                <a16:creationId xmlns:a16="http://schemas.microsoft.com/office/drawing/2014/main" id="{DB6E5836-E704-5C98-190C-F645B0E1A439}"/>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solidFill>
                  <a:schemeClr val="bg1"/>
                </a:solidFill>
              </a:rPr>
              <a:t>6</a:t>
            </a:fld>
            <a:endParaRPr lang="en-AU">
              <a:solidFill>
                <a:schemeClr val="bg1"/>
              </a:solidFill>
            </a:endParaRPr>
          </a:p>
        </p:txBody>
      </p:sp>
      <p:pic>
        <p:nvPicPr>
          <p:cNvPr id="9" name="Graphic 8">
            <a:extLst>
              <a:ext uri="{FF2B5EF4-FFF2-40B4-BE49-F238E27FC236}">
                <a16:creationId xmlns:a16="http://schemas.microsoft.com/office/drawing/2014/main" id="{97C60825-48BA-7470-66AA-A37022BF1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77997" y="6470859"/>
            <a:ext cx="1688179" cy="285326"/>
          </a:xfrm>
          <a:prstGeom prst="rect">
            <a:avLst/>
          </a:prstGeom>
        </p:spPr>
      </p:pic>
    </p:spTree>
    <p:extLst>
      <p:ext uri="{BB962C8B-B14F-4D97-AF65-F5344CB8AC3E}">
        <p14:creationId xmlns:p14="http://schemas.microsoft.com/office/powerpoint/2010/main" val="359297472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D0923-17E6-FE36-9825-A6CAE324C1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D50DF0-04E9-F23A-5517-26ACA27DECE9}"/>
              </a:ext>
            </a:extLst>
          </p:cNvPr>
          <p:cNvSpPr>
            <a:spLocks noGrp="1"/>
          </p:cNvSpPr>
          <p:nvPr>
            <p:ph type="title"/>
          </p:nvPr>
        </p:nvSpPr>
        <p:spPr/>
        <p:txBody>
          <a:bodyPr/>
          <a:lstStyle/>
          <a:p>
            <a:r>
              <a:rPr lang="en-AU"/>
              <a:t>Maritana Minerals – at a glance</a:t>
            </a:r>
          </a:p>
        </p:txBody>
      </p:sp>
      <p:sp>
        <p:nvSpPr>
          <p:cNvPr id="3" name="Text Placeholder 2">
            <a:extLst>
              <a:ext uri="{FF2B5EF4-FFF2-40B4-BE49-F238E27FC236}">
                <a16:creationId xmlns:a16="http://schemas.microsoft.com/office/drawing/2014/main" id="{EEC1CB60-0E2D-F0DA-06CD-E1B7DBFBC44C}"/>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b="1">
                <a:solidFill>
                  <a:schemeClr val="accent5"/>
                </a:solidFill>
              </a:rPr>
              <a:t>An attractively priced West Australian gold developer with near-term growth potential</a:t>
            </a:r>
          </a:p>
        </p:txBody>
      </p:sp>
      <p:graphicFrame>
        <p:nvGraphicFramePr>
          <p:cNvPr id="4" name="Chart 3">
            <a:extLst>
              <a:ext uri="{FF2B5EF4-FFF2-40B4-BE49-F238E27FC236}">
                <a16:creationId xmlns:a16="http://schemas.microsoft.com/office/drawing/2014/main" id="{546D3BDA-1FBB-3E8F-955D-D1079B28E325}"/>
              </a:ext>
            </a:extLst>
          </p:cNvPr>
          <p:cNvGraphicFramePr/>
          <p:nvPr>
            <p:extLst>
              <p:ext uri="{D42A27DB-BD31-4B8C-83A1-F6EECF244321}">
                <p14:modId xmlns:p14="http://schemas.microsoft.com/office/powerpoint/2010/main" val="3190818618"/>
              </p:ext>
            </p:extLst>
          </p:nvPr>
        </p:nvGraphicFramePr>
        <p:xfrm>
          <a:off x="5586038" y="4611049"/>
          <a:ext cx="5077446" cy="216749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e 11">
            <a:extLst>
              <a:ext uri="{FF2B5EF4-FFF2-40B4-BE49-F238E27FC236}">
                <a16:creationId xmlns:a16="http://schemas.microsoft.com/office/drawing/2014/main" id="{8DD88F41-C047-E4D6-7C5D-667F0FE5204E}"/>
              </a:ext>
            </a:extLst>
          </p:cNvPr>
          <p:cNvGraphicFramePr>
            <a:graphicFrameLocks noGrp="1"/>
          </p:cNvGraphicFramePr>
          <p:nvPr>
            <p:extLst>
              <p:ext uri="{D42A27DB-BD31-4B8C-83A1-F6EECF244321}">
                <p14:modId xmlns:p14="http://schemas.microsoft.com/office/powerpoint/2010/main" val="2810074295"/>
              </p:ext>
            </p:extLst>
          </p:nvPr>
        </p:nvGraphicFramePr>
        <p:xfrm>
          <a:off x="451484" y="1394516"/>
          <a:ext cx="5077446" cy="2380097"/>
        </p:xfrm>
        <a:graphic>
          <a:graphicData uri="http://schemas.openxmlformats.org/drawingml/2006/table">
            <a:tbl>
              <a:tblPr firstRow="1" bandRow="1">
                <a:tableStyleId>{2D5ABB26-0587-4C30-8999-92F81FD0307C}</a:tableStyleId>
              </a:tblPr>
              <a:tblGrid>
                <a:gridCol w="2977891">
                  <a:extLst>
                    <a:ext uri="{9D8B030D-6E8A-4147-A177-3AD203B41FA5}">
                      <a16:colId xmlns:a16="http://schemas.microsoft.com/office/drawing/2014/main" val="4226985575"/>
                    </a:ext>
                  </a:extLst>
                </a:gridCol>
                <a:gridCol w="1040647">
                  <a:extLst>
                    <a:ext uri="{9D8B030D-6E8A-4147-A177-3AD203B41FA5}">
                      <a16:colId xmlns:a16="http://schemas.microsoft.com/office/drawing/2014/main" val="2638295299"/>
                    </a:ext>
                  </a:extLst>
                </a:gridCol>
                <a:gridCol w="1058908">
                  <a:extLst>
                    <a:ext uri="{9D8B030D-6E8A-4147-A177-3AD203B41FA5}">
                      <a16:colId xmlns:a16="http://schemas.microsoft.com/office/drawing/2014/main" val="1117992635"/>
                    </a:ext>
                  </a:extLst>
                </a:gridCol>
              </a:tblGrid>
              <a:tr h="3916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u="none" strike="noStrike" kern="1200" cap="none" spc="0" normalizeH="0" baseline="0" noProof="0">
                          <a:ln>
                            <a:noFill/>
                          </a:ln>
                          <a:solidFill>
                            <a:schemeClr val="bg1"/>
                          </a:solidFill>
                          <a:effectLst/>
                          <a:uLnTx/>
                          <a:uFillTx/>
                          <a:latin typeface="+mj-lt"/>
                          <a:ea typeface="Nirmala UI"/>
                          <a:cs typeface="Nirmala UI"/>
                        </a:rPr>
                        <a:t>Capital structure</a:t>
                      </a:r>
                    </a:p>
                  </a:txBody>
                  <a:tcPr marT="36000" marB="36000"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u="none" strike="noStrike" kern="1200" cap="none" spc="0" normalizeH="0" baseline="0" noProof="0">
                          <a:ln>
                            <a:noFill/>
                          </a:ln>
                          <a:solidFill>
                            <a:schemeClr val="bg1"/>
                          </a:solidFill>
                          <a:effectLst/>
                          <a:uLnTx/>
                          <a:uFillTx/>
                          <a:latin typeface="+mj-lt"/>
                          <a:ea typeface="Nirmala UI"/>
                          <a:cs typeface="Nirmala UI"/>
                        </a:rPr>
                        <a:t>Units</a:t>
                      </a:r>
                      <a:endParaRPr kumimoji="0" lang="en-AU" sz="1400" b="1" i="0" u="none" strike="noStrike" kern="1200" cap="none" spc="0" normalizeH="0" baseline="0" noProof="0">
                        <a:ln>
                          <a:noFill/>
                        </a:ln>
                        <a:solidFill>
                          <a:schemeClr val="bg1"/>
                        </a:solidFill>
                        <a:effectLst/>
                        <a:uLnTx/>
                        <a:uFillTx/>
                        <a:latin typeface="+mj-lt"/>
                        <a:ea typeface="Nirmala UI"/>
                        <a:cs typeface="Nirmala UI"/>
                      </a:endParaRP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1" u="none" strike="noStrike" kern="1200" cap="none" spc="0" normalizeH="0" baseline="0">
                          <a:ln>
                            <a:noFill/>
                          </a:ln>
                          <a:solidFill>
                            <a:schemeClr val="bg1"/>
                          </a:solidFill>
                          <a:effectLst/>
                          <a:uLnTx/>
                          <a:uFillTx/>
                          <a:latin typeface="+mj-lt"/>
                          <a:ea typeface="Nirmala UI"/>
                          <a:cs typeface="Nirmala UI"/>
                        </a:rPr>
                        <a:t>Current</a:t>
                      </a:r>
                      <a:endParaRPr kumimoji="0" lang="en-AU" sz="1400" b="1" i="0" u="none" strike="noStrike" kern="1200" cap="none" spc="0" normalizeH="0" baseline="30000">
                        <a:ln>
                          <a:noFill/>
                        </a:ln>
                        <a:solidFill>
                          <a:schemeClr val="bg1"/>
                        </a:solidFill>
                        <a:effectLst/>
                        <a:uLnTx/>
                        <a:uFillTx/>
                        <a:latin typeface="+mj-lt"/>
                        <a:ea typeface="Nirmala UI"/>
                        <a:cs typeface="Nirmala UI"/>
                      </a:endParaRP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accent5"/>
                    </a:solidFill>
                  </a:tcPr>
                </a:tc>
                <a:extLst>
                  <a:ext uri="{0D108BD9-81ED-4DB2-BD59-A6C34878D82A}">
                    <a16:rowId xmlns:a16="http://schemas.microsoft.com/office/drawing/2014/main" val="3756653968"/>
                  </a:ext>
                </a:extLst>
              </a:tr>
              <a:tr h="331406">
                <a:tc>
                  <a:txBody>
                    <a:bodyPr/>
                    <a:lstStyle/>
                    <a:p>
                      <a:r>
                        <a:rPr lang="en-AU" sz="1200" b="0" baseline="0">
                          <a:solidFill>
                            <a:schemeClr val="tx1"/>
                          </a:solidFill>
                          <a:latin typeface="+mj-lt"/>
                          <a:ea typeface="Nirmala UI"/>
                          <a:cs typeface="Nirmala UI"/>
                        </a:rPr>
                        <a:t>Share price</a:t>
                      </a:r>
                    </a:p>
                  </a:txBody>
                  <a:tcPr marT="36000" marB="36000"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0" baseline="0">
                          <a:solidFill>
                            <a:schemeClr val="tx1"/>
                          </a:solidFill>
                          <a:latin typeface="+mj-lt"/>
                          <a:ea typeface="Nirmala UI"/>
                          <a:cs typeface="Nirmala UI"/>
                        </a:rPr>
                        <a:t>A$/</a:t>
                      </a:r>
                      <a:r>
                        <a:rPr lang="en-AU" sz="1200" b="0" baseline="0" err="1">
                          <a:solidFill>
                            <a:schemeClr val="tx1"/>
                          </a:solidFill>
                          <a:latin typeface="+mj-lt"/>
                          <a:ea typeface="Nirmala UI"/>
                          <a:cs typeface="Nirmala UI"/>
                        </a:rPr>
                        <a:t>sh</a:t>
                      </a:r>
                      <a:endParaRPr lang="en-AU" sz="1200" b="0" baseline="0">
                        <a:solidFill>
                          <a:schemeClr val="tx1"/>
                        </a:solidFill>
                        <a:latin typeface="+mj-lt"/>
                        <a:ea typeface="Nirmala UI"/>
                        <a:cs typeface="Nirmala UI"/>
                      </a:endParaRP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0" baseline="0">
                          <a:solidFill>
                            <a:schemeClr val="tx1"/>
                          </a:solidFill>
                          <a:latin typeface="+mj-lt"/>
                          <a:ea typeface="Nirmala UI"/>
                          <a:cs typeface="Nirmala UI"/>
                        </a:rPr>
                        <a:t>0.895</a:t>
                      </a:r>
                      <a:r>
                        <a:rPr lang="en-AU" sz="1200" b="0" baseline="30000">
                          <a:solidFill>
                            <a:schemeClr val="tx1"/>
                          </a:solidFill>
                          <a:latin typeface="+mj-lt"/>
                          <a:ea typeface="Nirmala UI"/>
                          <a:cs typeface="Nirmala UI"/>
                        </a:rPr>
                        <a:t>(1)</a:t>
                      </a: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391929531"/>
                  </a:ext>
                </a:extLst>
              </a:tr>
              <a:tr h="331406">
                <a:tc>
                  <a:txBody>
                    <a:bodyPr/>
                    <a:lstStyle/>
                    <a:p>
                      <a:r>
                        <a:rPr lang="en-AU" sz="1200" b="0" baseline="0">
                          <a:solidFill>
                            <a:schemeClr val="tx1"/>
                          </a:solidFill>
                          <a:latin typeface="+mj-lt"/>
                          <a:ea typeface="Nirmala UI"/>
                          <a:cs typeface="Nirmala UI"/>
                        </a:rPr>
                        <a:t>Ordinary shares</a:t>
                      </a:r>
                    </a:p>
                  </a:txBody>
                  <a:tcPr marT="36000" marB="36000"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0" baseline="0">
                          <a:solidFill>
                            <a:schemeClr val="tx1"/>
                          </a:solidFill>
                          <a:latin typeface="+mj-lt"/>
                          <a:ea typeface="Nirmala UI"/>
                          <a:cs typeface="Nirmala UI"/>
                        </a:rPr>
                        <a:t>M</a:t>
                      </a: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0" baseline="0">
                          <a:solidFill>
                            <a:schemeClr val="tx1"/>
                          </a:solidFill>
                          <a:latin typeface="+mj-lt"/>
                          <a:ea typeface="Nirmala UI"/>
                          <a:cs typeface="Nirmala UI"/>
                        </a:rPr>
                        <a:t>371.8</a:t>
                      </a:r>
                      <a:r>
                        <a:rPr lang="en-AU" sz="1200" b="0" kern="1200" baseline="30000">
                          <a:solidFill>
                            <a:schemeClr val="tx1"/>
                          </a:solidFill>
                          <a:latin typeface="+mn-lt"/>
                          <a:ea typeface="Nirmala UI"/>
                          <a:cs typeface="Nirmala UI"/>
                        </a:rPr>
                        <a:t>(1)</a:t>
                      </a:r>
                      <a:endParaRPr lang="en-AU" sz="1200" b="0" baseline="0">
                        <a:solidFill>
                          <a:schemeClr val="tx1"/>
                        </a:solidFill>
                        <a:latin typeface="+mj-lt"/>
                        <a:ea typeface="Nirmala UI"/>
                        <a:cs typeface="Nirmala UI"/>
                      </a:endParaRP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989601267"/>
                  </a:ext>
                </a:extLst>
              </a:tr>
              <a:tr h="331406">
                <a:tc>
                  <a:txBody>
                    <a:bodyPr/>
                    <a:lstStyle/>
                    <a:p>
                      <a:r>
                        <a:rPr lang="en-US" sz="1200" b="0">
                          <a:solidFill>
                            <a:schemeClr val="tx1"/>
                          </a:solidFill>
                          <a:latin typeface="+mj-lt"/>
                          <a:ea typeface="Nirmala UI"/>
                          <a:cs typeface="Nirmala UI"/>
                        </a:rPr>
                        <a:t>Options and performance rights</a:t>
                      </a:r>
                    </a:p>
                  </a:txBody>
                  <a:tcPr marT="36000" marB="36000"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0" baseline="0">
                          <a:solidFill>
                            <a:schemeClr val="tx1"/>
                          </a:solidFill>
                          <a:latin typeface="+mj-lt"/>
                          <a:ea typeface="Nirmala UI"/>
                          <a:cs typeface="Nirmala UI"/>
                        </a:rPr>
                        <a:t>M</a:t>
                      </a: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0" strike="noStrike" baseline="0">
                          <a:solidFill>
                            <a:schemeClr val="tx1"/>
                          </a:solidFill>
                          <a:latin typeface="+mj-lt"/>
                          <a:ea typeface="Nirmala UI"/>
                          <a:cs typeface="Nirmala UI"/>
                        </a:rPr>
                        <a:t>4.5</a:t>
                      </a:r>
                      <a:r>
                        <a:rPr lang="en-AU" sz="1200" b="0" strike="noStrike" kern="1200" baseline="30000">
                          <a:solidFill>
                            <a:schemeClr val="tx1"/>
                          </a:solidFill>
                          <a:latin typeface="+mn-lt"/>
                          <a:ea typeface="Nirmala UI"/>
                          <a:cs typeface="Nirmala UI"/>
                        </a:rPr>
                        <a:t>(1</a:t>
                      </a:r>
                      <a:r>
                        <a:rPr lang="en-AU" sz="1200" b="0" kern="1200" baseline="30000">
                          <a:solidFill>
                            <a:schemeClr val="tx1"/>
                          </a:solidFill>
                          <a:latin typeface="+mn-lt"/>
                          <a:ea typeface="Nirmala UI"/>
                          <a:cs typeface="Nirmala UI"/>
                        </a:rPr>
                        <a:t>)</a:t>
                      </a:r>
                      <a:endParaRPr lang="en-AU" sz="1200" b="0" baseline="0">
                        <a:solidFill>
                          <a:schemeClr val="tx1"/>
                        </a:solidFill>
                        <a:latin typeface="+mj-lt"/>
                        <a:ea typeface="Nirmala UI" panose="020B0502040204020203" pitchFamily="34" charset="0"/>
                        <a:cs typeface="Nirmala UI" panose="020B0502040204020203" pitchFamily="34" charset="0"/>
                      </a:endParaRP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3060704077"/>
                  </a:ext>
                </a:extLst>
              </a:tr>
              <a:tr h="331406">
                <a:tc>
                  <a:txBody>
                    <a:bodyPr/>
                    <a:lstStyle/>
                    <a:p>
                      <a:r>
                        <a:rPr lang="en-US" sz="1200" b="1">
                          <a:solidFill>
                            <a:schemeClr val="tx1"/>
                          </a:solidFill>
                          <a:latin typeface="+mj-lt"/>
                          <a:ea typeface="Nirmala UI"/>
                          <a:cs typeface="Nirmala UI"/>
                        </a:rPr>
                        <a:t>Market </a:t>
                      </a:r>
                      <a:r>
                        <a:rPr lang="en-US" sz="1200" b="1" err="1">
                          <a:solidFill>
                            <a:schemeClr val="tx1"/>
                          </a:solidFill>
                          <a:latin typeface="+mj-lt"/>
                          <a:ea typeface="Nirmala UI"/>
                          <a:cs typeface="Nirmala UI"/>
                        </a:rPr>
                        <a:t>capitalisation</a:t>
                      </a:r>
                    </a:p>
                  </a:txBody>
                  <a:tcPr marT="36000" marB="36000"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1" baseline="0">
                          <a:solidFill>
                            <a:schemeClr val="tx1"/>
                          </a:solidFill>
                          <a:latin typeface="+mj-lt"/>
                          <a:ea typeface="Nirmala UI"/>
                          <a:cs typeface="Nirmala UI"/>
                        </a:rPr>
                        <a:t>A$M</a:t>
                      </a: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1" baseline="0">
                          <a:solidFill>
                            <a:schemeClr val="tx1"/>
                          </a:solidFill>
                          <a:latin typeface="+mj-lt"/>
                          <a:ea typeface="Nirmala UI"/>
                          <a:cs typeface="Nirmala UI"/>
                        </a:rPr>
                        <a:t>332.8</a:t>
                      </a: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4174342572"/>
                  </a:ext>
                </a:extLst>
              </a:tr>
              <a:tr h="331406">
                <a:tc>
                  <a:txBody>
                    <a:bodyPr/>
                    <a:lstStyle/>
                    <a:p>
                      <a:r>
                        <a:rPr lang="en-US" sz="1200" b="0">
                          <a:solidFill>
                            <a:schemeClr val="tx1"/>
                          </a:solidFill>
                          <a:latin typeface="+mj-lt"/>
                          <a:ea typeface="Nirmala UI"/>
                          <a:cs typeface="Nirmala UI"/>
                        </a:rPr>
                        <a:t>Cash and cash equivalents</a:t>
                      </a:r>
                    </a:p>
                  </a:txBody>
                  <a:tcPr marT="36000" marB="36000"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algn="ctr"/>
                      <a:r>
                        <a:rPr lang="en-AU" sz="1200" b="0" baseline="0">
                          <a:solidFill>
                            <a:schemeClr val="tx1"/>
                          </a:solidFill>
                          <a:latin typeface="+mj-lt"/>
                          <a:ea typeface="Nirmala UI"/>
                          <a:cs typeface="Nirmala UI"/>
                        </a:rPr>
                        <a:t>A$M</a:t>
                      </a: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aseline="0">
                          <a:solidFill>
                            <a:schemeClr val="tx1"/>
                          </a:solidFill>
                          <a:latin typeface="+mj-lt"/>
                          <a:ea typeface="Nirmala UI" panose="020B0502040204020203" pitchFamily="34" charset="0"/>
                          <a:cs typeface="Nirmala UI" panose="020B0502040204020203" pitchFamily="34" charset="0"/>
                        </a:rPr>
                        <a:t>114.1</a:t>
                      </a:r>
                      <a:r>
                        <a:rPr lang="en-AU" sz="1200" baseline="30000">
                          <a:solidFill>
                            <a:schemeClr val="tx1"/>
                          </a:solidFill>
                          <a:latin typeface="+mj-lt"/>
                          <a:ea typeface="Nirmala UI" panose="020B0502040204020203" pitchFamily="34" charset="0"/>
                          <a:cs typeface="Nirmala UI" panose="020B0502040204020203" pitchFamily="34" charset="0"/>
                        </a:rPr>
                        <a:t>(2)</a:t>
                      </a:r>
                      <a:endParaRPr lang="en-AU" sz="1200" b="0" baseline="0">
                        <a:solidFill>
                          <a:schemeClr val="tx1"/>
                        </a:solidFill>
                        <a:latin typeface="+mj-lt"/>
                        <a:ea typeface="Nirmala UI" panose="020B0502040204020203" pitchFamily="34" charset="0"/>
                        <a:cs typeface="Nirmala UI" panose="020B0502040204020203" pitchFamily="34" charset="0"/>
                      </a:endParaRPr>
                    </a:p>
                  </a:txBody>
                  <a:tcPr marT="36000" marB="36000" anchor="ct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1493389156"/>
                  </a:ext>
                </a:extLst>
              </a:tr>
              <a:tr h="331406">
                <a:tc>
                  <a:txBody>
                    <a:bodyPr/>
                    <a:lstStyle/>
                    <a:p>
                      <a:r>
                        <a:rPr lang="en-US" sz="1200" b="0">
                          <a:solidFill>
                            <a:schemeClr val="tx1"/>
                          </a:solidFill>
                          <a:latin typeface="+mj-lt"/>
                          <a:ea typeface="Nirmala UI"/>
                          <a:cs typeface="Nirmala UI"/>
                        </a:rPr>
                        <a:t>Debt</a:t>
                      </a:r>
                    </a:p>
                  </a:txBody>
                  <a:tcPr marT="36000" marB="36000" anchor="ctr">
                    <a:lnL w="12700" cap="flat" cmpd="sng" algn="ctr">
                      <a:solidFill>
                        <a:schemeClr val="bg2"/>
                      </a:solidFill>
                      <a:prstDash val="solid"/>
                      <a:round/>
                      <a:headEnd type="none" w="med" len="med"/>
                      <a:tailEnd type="none" w="med" len="med"/>
                    </a:lnL>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200" b="0" u="none" strike="noStrike" kern="1200" cap="none" spc="0" normalizeH="0" baseline="0" noProof="0">
                          <a:ln>
                            <a:noFill/>
                          </a:ln>
                          <a:solidFill>
                            <a:schemeClr val="tx1"/>
                          </a:solidFill>
                          <a:effectLst/>
                          <a:uLnTx/>
                          <a:uFillTx/>
                          <a:latin typeface="+mj-lt"/>
                          <a:ea typeface="Nirmala UI"/>
                          <a:cs typeface="Nirmala UI"/>
                        </a:rPr>
                        <a:t>A$M</a:t>
                      </a:r>
                      <a:endParaRPr kumimoji="0" lang="en-AU" sz="1200" b="0" i="0" u="none" strike="noStrike" kern="1200" cap="none" spc="0" normalizeH="0" baseline="0" noProof="0">
                        <a:ln>
                          <a:noFill/>
                        </a:ln>
                        <a:solidFill>
                          <a:schemeClr val="tx1"/>
                        </a:solidFill>
                        <a:effectLst/>
                        <a:uLnTx/>
                        <a:uFillTx/>
                        <a:latin typeface="+mj-lt"/>
                        <a:ea typeface="Nirmala UI"/>
                        <a:cs typeface="Nirmala UI"/>
                      </a:endParaRPr>
                    </a:p>
                  </a:txBody>
                  <a:tcPr marT="36000" marB="36000" anchor="ct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pPr algn="ctr"/>
                      <a:r>
                        <a:rPr lang="en-AU" sz="1200">
                          <a:solidFill>
                            <a:schemeClr val="tx1"/>
                          </a:solidFill>
                          <a:latin typeface="+mj-lt"/>
                          <a:ea typeface="Nirmala UI" panose="020B0502040204020203" pitchFamily="34" charset="0"/>
                          <a:cs typeface="Nirmala UI" panose="020B0502040204020203" pitchFamily="34" charset="0"/>
                        </a:rPr>
                        <a:t>Nil</a:t>
                      </a:r>
                      <a:r>
                        <a:rPr lang="en-AU" sz="1200" baseline="30000">
                          <a:solidFill>
                            <a:schemeClr val="tx1"/>
                          </a:solidFill>
                          <a:latin typeface="+mj-lt"/>
                          <a:ea typeface="Nirmala UI" panose="020B0502040204020203" pitchFamily="34" charset="0"/>
                          <a:cs typeface="Nirmala UI" panose="020B0502040204020203" pitchFamily="34" charset="0"/>
                        </a:rPr>
                        <a:t>(2)</a:t>
                      </a:r>
                      <a:endParaRPr lang="en-AU" sz="1200" b="0" baseline="0">
                        <a:solidFill>
                          <a:schemeClr val="tx1"/>
                        </a:solidFill>
                        <a:latin typeface="+mj-lt"/>
                        <a:ea typeface="Nirmala UI" panose="020B0502040204020203" pitchFamily="34" charset="0"/>
                        <a:cs typeface="Nirmala UI" panose="020B0502040204020203" pitchFamily="34" charset="0"/>
                      </a:endParaRPr>
                    </a:p>
                  </a:txBody>
                  <a:tcPr marT="36000" marB="36000" anchor="ctr">
                    <a:lnT w="12700" cap="flat" cmpd="sng" algn="ctr">
                      <a:solidFill>
                        <a:schemeClr val="bg2"/>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338306977"/>
                  </a:ext>
                </a:extLst>
              </a:tr>
            </a:tbl>
          </a:graphicData>
        </a:graphic>
      </p:graphicFrame>
      <p:sp>
        <p:nvSpPr>
          <p:cNvPr id="14" name="TextBox 13">
            <a:extLst>
              <a:ext uri="{FF2B5EF4-FFF2-40B4-BE49-F238E27FC236}">
                <a16:creationId xmlns:a16="http://schemas.microsoft.com/office/drawing/2014/main" id="{973AC127-74C2-F01C-23A2-212444C63AFD}"/>
              </a:ext>
            </a:extLst>
          </p:cNvPr>
          <p:cNvSpPr txBox="1"/>
          <p:nvPr/>
        </p:nvSpPr>
        <p:spPr>
          <a:xfrm>
            <a:off x="361395" y="6215146"/>
            <a:ext cx="10014049" cy="771286"/>
          </a:xfrm>
          <a:prstGeom prst="rect">
            <a:avLst/>
          </a:prstGeom>
          <a:noFill/>
        </p:spPr>
        <p:txBody>
          <a:bodyPr wrap="square" lIns="91440" tIns="45720" rIns="91440" bIns="45720" numCol="2" anchor="t">
            <a:noAutofit/>
          </a:bodyPr>
          <a:lstStyle/>
          <a:p>
            <a:pPr marL="228600" indent="-228600">
              <a:buAutoNum type="arabicPeriod"/>
              <a:defRPr/>
            </a:pPr>
            <a:r>
              <a:rPr lang="en-AU" sz="800">
                <a:solidFill>
                  <a:schemeClr val="bg1">
                    <a:lumMod val="50000"/>
                  </a:schemeClr>
                </a:solidFill>
                <a:latin typeface="+mj-lt"/>
                <a:ea typeface="Nirmala UI"/>
                <a:cs typeface="Nirmala UI"/>
              </a:rPr>
              <a:t>A</a:t>
            </a:r>
            <a:r>
              <a:rPr kumimoji="0" lang="en-AU" sz="800" i="0" strike="noStrike" kern="1200" cap="none" spc="0" normalizeH="0" baseline="0">
                <a:ln>
                  <a:noFill/>
                </a:ln>
                <a:solidFill>
                  <a:schemeClr val="bg1">
                    <a:lumMod val="50000"/>
                  </a:schemeClr>
                </a:solidFill>
                <a:effectLst/>
                <a:uLnTx/>
                <a:uFillTx/>
                <a:latin typeface="+mj-lt"/>
                <a:ea typeface="Nirmala UI"/>
                <a:cs typeface="Nirmala UI"/>
              </a:rPr>
              <a:t>t</a:t>
            </a:r>
            <a:r>
              <a:rPr lang="en-AU" sz="800">
                <a:solidFill>
                  <a:schemeClr val="bg1">
                    <a:lumMod val="50000"/>
                  </a:schemeClr>
                </a:solidFill>
                <a:latin typeface="+mj-lt"/>
                <a:ea typeface="Nirmala UI"/>
                <a:cs typeface="Nirmala UI"/>
              </a:rPr>
              <a:t> 14 April </a:t>
            </a:r>
            <a:r>
              <a:rPr kumimoji="0" lang="en-AU" sz="800" i="0" strike="noStrike" kern="1200" cap="none" spc="0" normalizeH="0" baseline="0">
                <a:ln>
                  <a:noFill/>
                </a:ln>
                <a:solidFill>
                  <a:schemeClr val="bg1">
                    <a:lumMod val="50000"/>
                  </a:schemeClr>
                </a:solidFill>
                <a:effectLst/>
                <a:uLnTx/>
                <a:uFillTx/>
                <a:latin typeface="+mj-lt"/>
                <a:ea typeface="Nirmala UI"/>
                <a:cs typeface="Nirmala UI"/>
              </a:rPr>
              <a:t>2026</a:t>
            </a:r>
          </a:p>
          <a:p>
            <a:pPr marL="228600" lvl="0" indent="-228600">
              <a:buAutoNum type="arabicPeriod" startAt="2"/>
              <a:defRPr/>
            </a:pPr>
            <a:r>
              <a:rPr lang="en-AU" sz="800">
                <a:solidFill>
                  <a:schemeClr val="bg1">
                    <a:lumMod val="50000"/>
                  </a:schemeClr>
                </a:solidFill>
                <a:ea typeface="Nirmala UI"/>
                <a:cs typeface="Nirmala UI"/>
              </a:rPr>
              <a:t>At 6 March 2026.  Excludes cash received from tranche 2 on 14 February 2026 of $118m (before costs). Excludes listed investments with a value of ~A$23.5M</a:t>
            </a:r>
          </a:p>
        </p:txBody>
      </p:sp>
      <p:sp>
        <p:nvSpPr>
          <p:cNvPr id="15" name="Text Placeholder 6">
            <a:extLst>
              <a:ext uri="{FF2B5EF4-FFF2-40B4-BE49-F238E27FC236}">
                <a16:creationId xmlns:a16="http://schemas.microsoft.com/office/drawing/2014/main" id="{613BA506-DC96-C5D3-17DE-59994F251D77}"/>
              </a:ext>
            </a:extLst>
          </p:cNvPr>
          <p:cNvSpPr txBox="1">
            <a:spLocks/>
          </p:cNvSpPr>
          <p:nvPr/>
        </p:nvSpPr>
        <p:spPr>
          <a:xfrm>
            <a:off x="5787761" y="4549680"/>
            <a:ext cx="4688928" cy="290646"/>
          </a:xfrm>
          <a:prstGeom prst="rect">
            <a:avLst/>
          </a:prstGeom>
        </p:spPr>
        <p:txBody>
          <a:bodyPr lIns="91440" tIns="45720" rIns="91440" bIns="45720" numCol="1"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400" b="1">
                <a:solidFill>
                  <a:schemeClr val="tx2"/>
                </a:solidFill>
                <a:latin typeface="+mj-lt"/>
                <a:ea typeface="Nirmala UI"/>
                <a:cs typeface="Arial"/>
              </a:rPr>
              <a:t>Indicative Share Register</a:t>
            </a:r>
            <a:endParaRPr lang="en-AU" sz="1200" b="1" baseline="30000">
              <a:solidFill>
                <a:schemeClr val="tx2"/>
              </a:solidFill>
              <a:latin typeface="+mj-lt"/>
              <a:cs typeface="Arial" panose="020B0604020202020204" pitchFamily="34" charset="0"/>
            </a:endParaRPr>
          </a:p>
        </p:txBody>
      </p:sp>
      <p:sp>
        <p:nvSpPr>
          <p:cNvPr id="17" name="Text Placeholder 6">
            <a:extLst>
              <a:ext uri="{FF2B5EF4-FFF2-40B4-BE49-F238E27FC236}">
                <a16:creationId xmlns:a16="http://schemas.microsoft.com/office/drawing/2014/main" id="{ECF45A5C-509A-6938-CD63-1265268B6155}"/>
              </a:ext>
            </a:extLst>
          </p:cNvPr>
          <p:cNvSpPr txBox="1">
            <a:spLocks/>
          </p:cNvSpPr>
          <p:nvPr/>
        </p:nvSpPr>
        <p:spPr>
          <a:xfrm>
            <a:off x="361395" y="4549680"/>
            <a:ext cx="2184903" cy="290646"/>
          </a:xfrm>
          <a:prstGeom prst="rect">
            <a:avLst/>
          </a:prstGeom>
        </p:spPr>
        <p:txBody>
          <a:bodyPr lIns="91440" tIns="45720" rIns="91440" bIns="45720" numCol="1"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Nirmala UI" panose="020B0502040204020203" pitchFamily="34" charset="0"/>
                <a:ea typeface="Nirmala UI" panose="020B0502040204020203" pitchFamily="34" charset="0"/>
                <a:cs typeface="Nirmala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400" b="1">
                <a:solidFill>
                  <a:schemeClr val="tx2"/>
                </a:solidFill>
                <a:latin typeface="+mj-lt"/>
                <a:ea typeface="Nirmala UI"/>
                <a:cs typeface="Arial"/>
              </a:rPr>
              <a:t>Research  Coverage</a:t>
            </a:r>
            <a:endParaRPr lang="en-AU" sz="1400" b="1" baseline="30000">
              <a:solidFill>
                <a:schemeClr val="tx2"/>
              </a:solidFill>
              <a:latin typeface="+mj-lt"/>
              <a:cs typeface="Arial" panose="020B0604020202020204" pitchFamily="34" charset="0"/>
            </a:endParaRPr>
          </a:p>
        </p:txBody>
      </p:sp>
      <p:pic>
        <p:nvPicPr>
          <p:cNvPr id="18" name="Picture 17" descr="Home | Petra Capital">
            <a:extLst>
              <a:ext uri="{FF2B5EF4-FFF2-40B4-BE49-F238E27FC236}">
                <a16:creationId xmlns:a16="http://schemas.microsoft.com/office/drawing/2014/main" id="{3512F8F2-EF1C-D1AC-B63A-3308D30B80E2}"/>
              </a:ext>
            </a:extLst>
          </p:cNvPr>
          <p:cNvPicPr>
            <a:picLocks noChangeAspect="1"/>
          </p:cNvPicPr>
          <p:nvPr/>
        </p:nvPicPr>
        <p:blipFill>
          <a:blip r:embed="rId4"/>
          <a:stretch>
            <a:fillRect/>
          </a:stretch>
        </p:blipFill>
        <p:spPr>
          <a:xfrm>
            <a:off x="451484" y="5179337"/>
            <a:ext cx="1602922" cy="560615"/>
          </a:xfrm>
          <a:prstGeom prst="rect">
            <a:avLst/>
          </a:prstGeom>
        </p:spPr>
      </p:pic>
      <p:sp>
        <p:nvSpPr>
          <p:cNvPr id="19" name="TextBox 18">
            <a:extLst>
              <a:ext uri="{FF2B5EF4-FFF2-40B4-BE49-F238E27FC236}">
                <a16:creationId xmlns:a16="http://schemas.microsoft.com/office/drawing/2014/main" id="{E6E0F1DE-BE1A-777C-16D1-38E96B30C4CD}"/>
              </a:ext>
            </a:extLst>
          </p:cNvPr>
          <p:cNvSpPr txBox="1"/>
          <p:nvPr/>
        </p:nvSpPr>
        <p:spPr>
          <a:xfrm>
            <a:off x="5843418" y="4178353"/>
            <a:ext cx="5969793" cy="200055"/>
          </a:xfrm>
          <a:prstGeom prst="rect">
            <a:avLst/>
          </a:prstGeom>
          <a:noFill/>
        </p:spPr>
        <p:txBody>
          <a:bodyPr wrap="square" rtlCol="0">
            <a:spAutoFit/>
          </a:bodyPr>
          <a:lstStyle/>
          <a:p>
            <a:pPr algn="ctr"/>
            <a:r>
              <a:rPr lang="en-AU" sz="700" i="1">
                <a:solidFill>
                  <a:srgbClr val="757777"/>
                </a:solidFill>
              </a:rPr>
              <a:t>Adjusted to match share structure and volume post 15-to-1 capital consolidation effective 9 December 2025</a:t>
            </a:r>
          </a:p>
        </p:txBody>
      </p:sp>
      <p:sp>
        <p:nvSpPr>
          <p:cNvPr id="21" name="TextBox 20">
            <a:extLst>
              <a:ext uri="{FF2B5EF4-FFF2-40B4-BE49-F238E27FC236}">
                <a16:creationId xmlns:a16="http://schemas.microsoft.com/office/drawing/2014/main" id="{71A15131-1D26-4757-9185-2754AD9AE764}"/>
              </a:ext>
            </a:extLst>
          </p:cNvPr>
          <p:cNvSpPr txBox="1"/>
          <p:nvPr/>
        </p:nvSpPr>
        <p:spPr>
          <a:xfrm>
            <a:off x="5787761" y="1286428"/>
            <a:ext cx="4024630" cy="307777"/>
          </a:xfrm>
          <a:prstGeom prst="rect">
            <a:avLst/>
          </a:prstGeom>
          <a:noFill/>
        </p:spPr>
        <p:txBody>
          <a:bodyPr wrap="square">
            <a:spAutoFit/>
          </a:bodyPr>
          <a:lstStyle/>
          <a:p>
            <a:r>
              <a:rPr lang="en-AU" sz="1400" b="1">
                <a:solidFill>
                  <a:schemeClr val="tx2"/>
                </a:solidFill>
                <a:latin typeface="+mj-lt"/>
                <a:ea typeface="Nirmala UI"/>
                <a:cs typeface="Arial"/>
              </a:rPr>
              <a:t>Share Trading &amp; Price</a:t>
            </a:r>
          </a:p>
        </p:txBody>
      </p:sp>
      <p:pic>
        <p:nvPicPr>
          <p:cNvPr id="22" name="Picture 21">
            <a:extLst>
              <a:ext uri="{FF2B5EF4-FFF2-40B4-BE49-F238E27FC236}">
                <a16:creationId xmlns:a16="http://schemas.microsoft.com/office/drawing/2014/main" id="{31394058-7644-6CE1-F8BB-078D68928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2446" y="5179337"/>
            <a:ext cx="2433635" cy="471487"/>
          </a:xfrm>
          <a:prstGeom prst="rect">
            <a:avLst/>
          </a:prstGeom>
        </p:spPr>
      </p:pic>
      <p:cxnSp>
        <p:nvCxnSpPr>
          <p:cNvPr id="23" name="Straight Connector 22">
            <a:extLst>
              <a:ext uri="{FF2B5EF4-FFF2-40B4-BE49-F238E27FC236}">
                <a16:creationId xmlns:a16="http://schemas.microsoft.com/office/drawing/2014/main" id="{5995086B-0059-3BD6-8033-C9B63E54CC38}"/>
              </a:ext>
            </a:extLst>
          </p:cNvPr>
          <p:cNvCxnSpPr/>
          <p:nvPr/>
        </p:nvCxnSpPr>
        <p:spPr>
          <a:xfrm>
            <a:off x="451484" y="4866198"/>
            <a:ext cx="5077446"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5E7CF3BA-7A2A-7009-2791-781574EBA222}"/>
              </a:ext>
            </a:extLst>
          </p:cNvPr>
          <p:cNvCxnSpPr>
            <a:cxnSpLocks/>
          </p:cNvCxnSpPr>
          <p:nvPr/>
        </p:nvCxnSpPr>
        <p:spPr>
          <a:xfrm>
            <a:off x="5882724" y="4866198"/>
            <a:ext cx="5930487"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693DE505-A066-CD51-25F3-19D31258C132}"/>
              </a:ext>
            </a:extLst>
          </p:cNvPr>
          <p:cNvCxnSpPr>
            <a:cxnSpLocks/>
          </p:cNvCxnSpPr>
          <p:nvPr/>
        </p:nvCxnSpPr>
        <p:spPr>
          <a:xfrm>
            <a:off x="5882724" y="1644778"/>
            <a:ext cx="5930487" cy="0"/>
          </a:xfrm>
          <a:prstGeom prst="line">
            <a:avLst/>
          </a:prstGeom>
          <a:ln w="12700">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5" name="Slide Number Placeholder 5">
            <a:extLst>
              <a:ext uri="{FF2B5EF4-FFF2-40B4-BE49-F238E27FC236}">
                <a16:creationId xmlns:a16="http://schemas.microsoft.com/office/drawing/2014/main" id="{0F748CD7-5594-B697-7805-C21AAE17F241}"/>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7</a:t>
            </a:fld>
            <a:endParaRPr lang="en-AU"/>
          </a:p>
        </p:txBody>
      </p:sp>
      <p:graphicFrame>
        <p:nvGraphicFramePr>
          <p:cNvPr id="6" name="Chart 5">
            <a:extLst>
              <a:ext uri="{FF2B5EF4-FFF2-40B4-BE49-F238E27FC236}">
                <a16:creationId xmlns:a16="http://schemas.microsoft.com/office/drawing/2014/main" id="{74F9A74D-AA79-444F-6481-4BE56EE1929C}"/>
              </a:ext>
            </a:extLst>
          </p:cNvPr>
          <p:cNvGraphicFramePr>
            <a:graphicFrameLocks/>
          </p:cNvGraphicFramePr>
          <p:nvPr>
            <p:extLst>
              <p:ext uri="{D42A27DB-BD31-4B8C-83A1-F6EECF244321}">
                <p14:modId xmlns:p14="http://schemas.microsoft.com/office/powerpoint/2010/main" val="1801944711"/>
              </p:ext>
            </p:extLst>
          </p:nvPr>
        </p:nvGraphicFramePr>
        <p:xfrm>
          <a:off x="5843418" y="1672675"/>
          <a:ext cx="6051600" cy="24876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99015066"/>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5D441-61D8-95D8-E32D-0DCD5C5CC944}"/>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635D5338-2D4D-CD5C-7601-2BC30D1631D4}"/>
              </a:ext>
            </a:extLst>
          </p:cNvPr>
          <p:cNvSpPr/>
          <p:nvPr/>
        </p:nvSpPr>
        <p:spPr>
          <a:xfrm>
            <a:off x="87464" y="4597401"/>
            <a:ext cx="12104536" cy="22606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8E24B70C-7983-3B53-721E-2CC7F5501929}"/>
              </a:ext>
            </a:extLst>
          </p:cNvPr>
          <p:cNvSpPr>
            <a:spLocks noGrp="1"/>
          </p:cNvSpPr>
          <p:nvPr>
            <p:ph type="title"/>
          </p:nvPr>
        </p:nvSpPr>
        <p:spPr/>
        <p:txBody>
          <a:bodyPr/>
          <a:lstStyle/>
          <a:p>
            <a:r>
              <a:rPr lang="en-AU"/>
              <a:t>Maritana Minerals – Board and Management</a:t>
            </a:r>
            <a:endParaRPr lang="en-AU">
              <a:cs typeface="Arial"/>
            </a:endParaRPr>
          </a:p>
        </p:txBody>
      </p:sp>
      <p:sp>
        <p:nvSpPr>
          <p:cNvPr id="3" name="Text Placeholder 2">
            <a:extLst>
              <a:ext uri="{FF2B5EF4-FFF2-40B4-BE49-F238E27FC236}">
                <a16:creationId xmlns:a16="http://schemas.microsoft.com/office/drawing/2014/main" id="{7274A889-2DEE-6005-97FD-80B8CBF3EE96}"/>
              </a:ext>
            </a:extLst>
          </p:cNvPr>
          <p:cNvSpPr txBox="1">
            <a:spLocks/>
          </p:cNvSpPr>
          <p:nvPr/>
        </p:nvSpPr>
        <p:spPr>
          <a:xfrm>
            <a:off x="361395" y="799806"/>
            <a:ext cx="11704398" cy="28157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800" b="1">
                <a:solidFill>
                  <a:schemeClr val="accent5"/>
                </a:solidFill>
              </a:rPr>
              <a:t> Key experience in operations and value delivery</a:t>
            </a:r>
            <a:endParaRPr lang="en-AU" sz="1800" b="1">
              <a:solidFill>
                <a:schemeClr val="accent5"/>
              </a:solidFill>
              <a:cs typeface="Arial"/>
            </a:endParaRPr>
          </a:p>
        </p:txBody>
      </p:sp>
      <p:sp>
        <p:nvSpPr>
          <p:cNvPr id="8" name="Rectangle 7">
            <a:extLst>
              <a:ext uri="{FF2B5EF4-FFF2-40B4-BE49-F238E27FC236}">
                <a16:creationId xmlns:a16="http://schemas.microsoft.com/office/drawing/2014/main" id="{2063A58B-B8B6-DA41-F640-C44AD1997418}"/>
              </a:ext>
            </a:extLst>
          </p:cNvPr>
          <p:cNvSpPr/>
          <p:nvPr/>
        </p:nvSpPr>
        <p:spPr>
          <a:xfrm>
            <a:off x="479413" y="3095624"/>
            <a:ext cx="2003477"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spAutoFit/>
          </a:bodyPr>
          <a:lstStyle/>
          <a:p>
            <a:r>
              <a:rPr lang="en-AU" sz="1400" b="1" baseline="0">
                <a:solidFill>
                  <a:schemeClr val="accent5"/>
                </a:solidFill>
                <a:latin typeface="Arial"/>
              </a:rPr>
              <a:t>Ashok Parekh</a:t>
            </a:r>
            <a:r>
              <a:rPr lang="en-AU" sz="1400">
                <a:solidFill>
                  <a:schemeClr val="accent5"/>
                </a:solidFill>
                <a:latin typeface="Arial"/>
                <a:ea typeface="Arial"/>
                <a:cs typeface="Arial"/>
              </a:rPr>
              <a:t>​</a:t>
            </a:r>
            <a:br>
              <a:rPr lang="en-AU" sz="1400">
                <a:solidFill>
                  <a:schemeClr val="tx2"/>
                </a:solidFill>
                <a:latin typeface="Arial"/>
                <a:ea typeface="Arial"/>
                <a:cs typeface="Arial"/>
              </a:rPr>
            </a:br>
            <a:r>
              <a:rPr lang="en-AU" sz="1400" baseline="0">
                <a:solidFill>
                  <a:schemeClr val="tx2"/>
                </a:solidFill>
                <a:latin typeface="Arial"/>
              </a:rPr>
              <a:t>Non-Executive Chair</a:t>
            </a:r>
            <a:endParaRPr lang="en-AU">
              <a:solidFill>
                <a:schemeClr val="tx2"/>
              </a:solidFill>
            </a:endParaRPr>
          </a:p>
        </p:txBody>
      </p:sp>
      <p:sp>
        <p:nvSpPr>
          <p:cNvPr id="5" name="Rectangle 4">
            <a:extLst>
              <a:ext uri="{FF2B5EF4-FFF2-40B4-BE49-F238E27FC236}">
                <a16:creationId xmlns:a16="http://schemas.microsoft.com/office/drawing/2014/main" id="{5F935216-6406-7395-194E-F25328F5E738}"/>
              </a:ext>
            </a:extLst>
          </p:cNvPr>
          <p:cNvSpPr/>
          <p:nvPr/>
        </p:nvSpPr>
        <p:spPr>
          <a:xfrm>
            <a:off x="2836165" y="3095624"/>
            <a:ext cx="1927277"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AutoFit/>
          </a:bodyPr>
          <a:lstStyle/>
          <a:p>
            <a:r>
              <a:rPr lang="en-AU" sz="1400" b="1">
                <a:solidFill>
                  <a:schemeClr val="accent5"/>
                </a:solidFill>
                <a:latin typeface="Arial"/>
              </a:rPr>
              <a:t>Grant Haywood</a:t>
            </a:r>
            <a:br>
              <a:rPr lang="en-AU" sz="1400" b="1">
                <a:solidFill>
                  <a:schemeClr val="tx2"/>
                </a:solidFill>
                <a:latin typeface="Arial"/>
              </a:rPr>
            </a:br>
            <a:r>
              <a:rPr lang="en-AU" sz="1400">
                <a:solidFill>
                  <a:schemeClr val="tx2"/>
                </a:solidFill>
                <a:latin typeface="Arial"/>
              </a:rPr>
              <a:t>Managing Director</a:t>
            </a:r>
            <a:endParaRPr lang="en-US">
              <a:solidFill>
                <a:schemeClr val="tx2"/>
              </a:solidFill>
            </a:endParaRPr>
          </a:p>
        </p:txBody>
      </p:sp>
      <p:sp>
        <p:nvSpPr>
          <p:cNvPr id="25" name="Rectangle 24">
            <a:extLst>
              <a:ext uri="{FF2B5EF4-FFF2-40B4-BE49-F238E27FC236}">
                <a16:creationId xmlns:a16="http://schemas.microsoft.com/office/drawing/2014/main" id="{203054EC-CD01-3DFF-8D48-55C931C336E3}"/>
              </a:ext>
            </a:extLst>
          </p:cNvPr>
          <p:cNvSpPr/>
          <p:nvPr/>
        </p:nvSpPr>
        <p:spPr>
          <a:xfrm>
            <a:off x="5116717" y="3096065"/>
            <a:ext cx="2079677"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AutoFit/>
          </a:bodyPr>
          <a:lstStyle/>
          <a:p>
            <a:r>
              <a:rPr lang="en-AU" sz="1400" b="1">
                <a:solidFill>
                  <a:schemeClr val="accent5"/>
                </a:solidFill>
                <a:latin typeface="Arial"/>
              </a:rPr>
              <a:t>Rob Waugh</a:t>
            </a:r>
            <a:br>
              <a:rPr lang="en-AU" sz="1400" b="1">
                <a:solidFill>
                  <a:schemeClr val="tx2"/>
                </a:solidFill>
                <a:latin typeface="Arial"/>
              </a:rPr>
            </a:br>
            <a:r>
              <a:rPr lang="en-AU" sz="1400">
                <a:solidFill>
                  <a:schemeClr val="tx2"/>
                </a:solidFill>
                <a:latin typeface="Arial"/>
              </a:rPr>
              <a:t>Non-Executive Director</a:t>
            </a:r>
            <a:endParaRPr lang="en-US">
              <a:solidFill>
                <a:schemeClr val="tx2"/>
              </a:solidFill>
              <a:cs typeface="Arial"/>
            </a:endParaRPr>
          </a:p>
        </p:txBody>
      </p:sp>
      <p:sp>
        <p:nvSpPr>
          <p:cNvPr id="26" name="Rectangle 25">
            <a:extLst>
              <a:ext uri="{FF2B5EF4-FFF2-40B4-BE49-F238E27FC236}">
                <a16:creationId xmlns:a16="http://schemas.microsoft.com/office/drawing/2014/main" id="{266D5C0F-E675-088E-70F4-078458D9420E}"/>
              </a:ext>
            </a:extLst>
          </p:cNvPr>
          <p:cNvSpPr/>
          <p:nvPr/>
        </p:nvSpPr>
        <p:spPr>
          <a:xfrm>
            <a:off x="7549669" y="3096065"/>
            <a:ext cx="2079677"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AutoFit/>
          </a:bodyPr>
          <a:lstStyle/>
          <a:p>
            <a:r>
              <a:rPr lang="en-AU" sz="1400" b="1">
                <a:solidFill>
                  <a:schemeClr val="accent5"/>
                </a:solidFill>
                <a:latin typeface="Arial"/>
              </a:rPr>
              <a:t>Warren Hallam</a:t>
            </a:r>
            <a:br>
              <a:rPr lang="en-AU" sz="1400" b="1">
                <a:solidFill>
                  <a:schemeClr val="tx2"/>
                </a:solidFill>
                <a:latin typeface="Arial"/>
              </a:rPr>
            </a:br>
            <a:r>
              <a:rPr lang="en-AU" sz="1400">
                <a:solidFill>
                  <a:schemeClr val="tx2"/>
                </a:solidFill>
                <a:latin typeface="Arial"/>
              </a:rPr>
              <a:t>Non-Executive Director</a:t>
            </a:r>
            <a:endParaRPr lang="en-US">
              <a:solidFill>
                <a:schemeClr val="tx2"/>
              </a:solidFill>
            </a:endParaRPr>
          </a:p>
        </p:txBody>
      </p:sp>
      <p:pic>
        <p:nvPicPr>
          <p:cNvPr id="7" name="Picture 6">
            <a:extLst>
              <a:ext uri="{FF2B5EF4-FFF2-40B4-BE49-F238E27FC236}">
                <a16:creationId xmlns:a16="http://schemas.microsoft.com/office/drawing/2014/main" id="{F4CE99B0-6126-2F15-92EB-9A37750341B0}"/>
              </a:ext>
            </a:extLst>
          </p:cNvPr>
          <p:cNvPicPr>
            <a:picLocks noChangeAspect="1"/>
          </p:cNvPicPr>
          <p:nvPr/>
        </p:nvPicPr>
        <p:blipFill rotWithShape="1">
          <a:blip r:embed="rId3">
            <a:extLst>
              <a:ext uri="{28A0092B-C50C-407E-A947-70E740481C1C}">
                <a14:useLocalDpi xmlns:a14="http://schemas.microsoft.com/office/drawing/2010/main" val="0"/>
              </a:ext>
            </a:extLst>
          </a:blip>
          <a:srcRect l="5988" t="21068" r="19937" b="23384"/>
          <a:stretch>
            <a:fillRect/>
          </a:stretch>
        </p:blipFill>
        <p:spPr>
          <a:xfrm>
            <a:off x="538677" y="1530849"/>
            <a:ext cx="1400068" cy="1400068"/>
          </a:xfrm>
          <a:prstGeom prst="ellipse">
            <a:avLst/>
          </a:prstGeom>
          <a:ln w="57150">
            <a:gradFill>
              <a:gsLst>
                <a:gs pos="0">
                  <a:schemeClr val="accent5"/>
                </a:gs>
                <a:gs pos="100000">
                  <a:schemeClr val="accent1"/>
                </a:gs>
              </a:gsLst>
              <a:lin ang="5400000" scaled="1"/>
            </a:gradFill>
          </a:ln>
        </p:spPr>
      </p:pic>
      <p:pic>
        <p:nvPicPr>
          <p:cNvPr id="12" name="Picture 11">
            <a:extLst>
              <a:ext uri="{FF2B5EF4-FFF2-40B4-BE49-F238E27FC236}">
                <a16:creationId xmlns:a16="http://schemas.microsoft.com/office/drawing/2014/main" id="{86C49C75-75BB-AB44-26CA-C18ABAC361A7}"/>
              </a:ext>
            </a:extLst>
          </p:cNvPr>
          <p:cNvPicPr>
            <a:picLocks noChangeAspect="1"/>
          </p:cNvPicPr>
          <p:nvPr/>
        </p:nvPicPr>
        <p:blipFill rotWithShape="1">
          <a:blip r:embed="rId4">
            <a:extLst>
              <a:ext uri="{28A0092B-C50C-407E-A947-70E740481C1C}">
                <a14:useLocalDpi xmlns:a14="http://schemas.microsoft.com/office/drawing/2010/main" val="0"/>
              </a:ext>
            </a:extLst>
          </a:blip>
          <a:srcRect l="10846" t="14652" r="10600" b="26417"/>
          <a:stretch>
            <a:fillRect/>
          </a:stretch>
        </p:blipFill>
        <p:spPr>
          <a:xfrm>
            <a:off x="2948765" y="1530849"/>
            <a:ext cx="1400068" cy="1400068"/>
          </a:xfrm>
          <a:prstGeom prst="ellipse">
            <a:avLst/>
          </a:prstGeom>
          <a:ln w="57150">
            <a:gradFill>
              <a:gsLst>
                <a:gs pos="0">
                  <a:schemeClr val="accent5"/>
                </a:gs>
                <a:gs pos="100000">
                  <a:schemeClr val="accent1"/>
                </a:gs>
              </a:gsLst>
              <a:lin ang="5400000" scaled="1"/>
            </a:gradFill>
          </a:ln>
        </p:spPr>
      </p:pic>
      <p:pic>
        <p:nvPicPr>
          <p:cNvPr id="29" name="Picture 28">
            <a:extLst>
              <a:ext uri="{FF2B5EF4-FFF2-40B4-BE49-F238E27FC236}">
                <a16:creationId xmlns:a16="http://schemas.microsoft.com/office/drawing/2014/main" id="{7954E68B-6436-5B85-307A-2D26E2D0714A}"/>
              </a:ext>
            </a:extLst>
          </p:cNvPr>
          <p:cNvPicPr>
            <a:picLocks noChangeAspect="1"/>
          </p:cNvPicPr>
          <p:nvPr/>
        </p:nvPicPr>
        <p:blipFill rotWithShape="1">
          <a:blip r:embed="rId5">
            <a:extLst>
              <a:ext uri="{28A0092B-C50C-407E-A947-70E740481C1C}">
                <a14:useLocalDpi xmlns:a14="http://schemas.microsoft.com/office/drawing/2010/main" val="0"/>
              </a:ext>
            </a:extLst>
          </a:blip>
          <a:srcRect l="11104" t="21756" r="14153" b="22225"/>
          <a:stretch>
            <a:fillRect/>
          </a:stretch>
        </p:blipFill>
        <p:spPr>
          <a:xfrm>
            <a:off x="7768941" y="1530849"/>
            <a:ext cx="1400068" cy="1400068"/>
          </a:xfrm>
          <a:prstGeom prst="ellipse">
            <a:avLst/>
          </a:prstGeom>
          <a:ln w="57150">
            <a:gradFill>
              <a:gsLst>
                <a:gs pos="0">
                  <a:schemeClr val="accent5"/>
                </a:gs>
                <a:gs pos="100000">
                  <a:schemeClr val="accent1"/>
                </a:gs>
              </a:gsLst>
              <a:lin ang="5400000" scaled="1"/>
            </a:gradFill>
          </a:ln>
        </p:spPr>
      </p:pic>
      <p:pic>
        <p:nvPicPr>
          <p:cNvPr id="31" name="Picture 30">
            <a:extLst>
              <a:ext uri="{FF2B5EF4-FFF2-40B4-BE49-F238E27FC236}">
                <a16:creationId xmlns:a16="http://schemas.microsoft.com/office/drawing/2014/main" id="{0AAB2004-9A27-9330-4A66-62810531EB61}"/>
              </a:ext>
            </a:extLst>
          </p:cNvPr>
          <p:cNvPicPr>
            <a:picLocks noChangeAspect="1"/>
          </p:cNvPicPr>
          <p:nvPr/>
        </p:nvPicPr>
        <p:blipFill rotWithShape="1">
          <a:blip r:embed="rId6">
            <a:extLst>
              <a:ext uri="{28A0092B-C50C-407E-A947-70E740481C1C}">
                <a14:useLocalDpi xmlns:a14="http://schemas.microsoft.com/office/drawing/2010/main" val="0"/>
              </a:ext>
            </a:extLst>
          </a:blip>
          <a:srcRect l="9162" t="24629" r="18334" b="21000"/>
          <a:stretch>
            <a:fillRect/>
          </a:stretch>
        </p:blipFill>
        <p:spPr>
          <a:xfrm>
            <a:off x="5358853" y="1530849"/>
            <a:ext cx="1400068" cy="1400068"/>
          </a:xfrm>
          <a:prstGeom prst="ellipse">
            <a:avLst/>
          </a:prstGeom>
          <a:ln w="57150">
            <a:gradFill>
              <a:gsLst>
                <a:gs pos="0">
                  <a:schemeClr val="accent5"/>
                </a:gs>
                <a:gs pos="100000">
                  <a:schemeClr val="accent1"/>
                </a:gs>
              </a:gsLst>
              <a:lin ang="5400000" scaled="1"/>
            </a:gradFill>
          </a:ln>
        </p:spPr>
      </p:pic>
      <p:sp>
        <p:nvSpPr>
          <p:cNvPr id="17" name="Rectangle 16">
            <a:extLst>
              <a:ext uri="{FF2B5EF4-FFF2-40B4-BE49-F238E27FC236}">
                <a16:creationId xmlns:a16="http://schemas.microsoft.com/office/drawing/2014/main" id="{E5B2E565-8EB6-E41C-3B20-6E7A02F93454}"/>
              </a:ext>
            </a:extLst>
          </p:cNvPr>
          <p:cNvSpPr/>
          <p:nvPr/>
        </p:nvSpPr>
        <p:spPr>
          <a:xfrm>
            <a:off x="2482890" y="5384163"/>
            <a:ext cx="1459332" cy="6740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pPr>
              <a:lnSpc>
                <a:spcPct val="90000"/>
              </a:lnSpc>
              <a:spcBef>
                <a:spcPts val="1000"/>
              </a:spcBef>
            </a:pPr>
            <a:r>
              <a:rPr lang="en-AU" sz="1400" b="1">
                <a:solidFill>
                  <a:schemeClr val="accent5"/>
                </a:solidFill>
                <a:latin typeface="Arial"/>
              </a:rPr>
              <a:t>Christian Price</a:t>
            </a:r>
            <a:endParaRPr lang="en-US" sz="1400">
              <a:solidFill>
                <a:schemeClr val="accent5"/>
              </a:solidFill>
              <a:latin typeface="Arial"/>
              <a:cs typeface="Arial"/>
            </a:endParaRPr>
          </a:p>
          <a:p>
            <a:pPr>
              <a:lnSpc>
                <a:spcPct val="90000"/>
              </a:lnSpc>
            </a:pPr>
            <a:r>
              <a:rPr lang="en-AU" sz="1400">
                <a:solidFill>
                  <a:schemeClr val="bg1"/>
                </a:solidFill>
                <a:latin typeface="Arial"/>
              </a:rPr>
              <a:t>GM Corporate Development</a:t>
            </a:r>
            <a:endParaRPr lang="en-AU" sz="1400">
              <a:solidFill>
                <a:schemeClr val="bg1"/>
              </a:solidFill>
              <a:latin typeface="Arial"/>
              <a:cs typeface="Arial"/>
            </a:endParaRPr>
          </a:p>
        </p:txBody>
      </p:sp>
      <p:sp>
        <p:nvSpPr>
          <p:cNvPr id="20" name="Rectangle 19">
            <a:extLst>
              <a:ext uri="{FF2B5EF4-FFF2-40B4-BE49-F238E27FC236}">
                <a16:creationId xmlns:a16="http://schemas.microsoft.com/office/drawing/2014/main" id="{74257C38-4624-6CF0-1A9D-942A65338D2B}"/>
              </a:ext>
            </a:extLst>
          </p:cNvPr>
          <p:cNvSpPr/>
          <p:nvPr/>
        </p:nvSpPr>
        <p:spPr>
          <a:xfrm>
            <a:off x="538677" y="5413402"/>
            <a:ext cx="1785763"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AutoFit/>
          </a:bodyPr>
          <a:lstStyle/>
          <a:p>
            <a:r>
              <a:rPr lang="en-AU" sz="1400" b="1">
                <a:solidFill>
                  <a:schemeClr val="accent5"/>
                </a:solidFill>
                <a:latin typeface="Arial"/>
              </a:rPr>
              <a:t>Brendan Shalders </a:t>
            </a:r>
            <a:br>
              <a:rPr lang="en-AU" sz="1400">
                <a:solidFill>
                  <a:schemeClr val="tx2"/>
                </a:solidFill>
                <a:latin typeface="Arial"/>
                <a:ea typeface="Arial"/>
                <a:cs typeface="Arial"/>
              </a:rPr>
            </a:br>
            <a:r>
              <a:rPr lang="en-AU" sz="1400">
                <a:solidFill>
                  <a:schemeClr val="bg1"/>
                </a:solidFill>
                <a:latin typeface="Arial"/>
              </a:rPr>
              <a:t>CFO &amp; Joint </a:t>
            </a:r>
            <a:r>
              <a:rPr lang="en-AU" sz="1400" err="1">
                <a:solidFill>
                  <a:schemeClr val="bg1"/>
                </a:solidFill>
                <a:latin typeface="Arial"/>
              </a:rPr>
              <a:t>CoSec</a:t>
            </a:r>
            <a:endParaRPr lang="en-AU">
              <a:solidFill>
                <a:schemeClr val="bg1"/>
              </a:solidFill>
              <a:cs typeface="Arial"/>
            </a:endParaRPr>
          </a:p>
        </p:txBody>
      </p:sp>
      <p:sp>
        <p:nvSpPr>
          <p:cNvPr id="22" name="Rectangle 21">
            <a:extLst>
              <a:ext uri="{FF2B5EF4-FFF2-40B4-BE49-F238E27FC236}">
                <a16:creationId xmlns:a16="http://schemas.microsoft.com/office/drawing/2014/main" id="{3EC4954F-6B72-1977-072A-DCE9EED74041}"/>
              </a:ext>
            </a:extLst>
          </p:cNvPr>
          <p:cNvSpPr/>
          <p:nvPr/>
        </p:nvSpPr>
        <p:spPr>
          <a:xfrm>
            <a:off x="4347298" y="5466091"/>
            <a:ext cx="1785763"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AutoFit/>
          </a:bodyPr>
          <a:lstStyle/>
          <a:p>
            <a:r>
              <a:rPr lang="en-AU" sz="1400" b="1">
                <a:solidFill>
                  <a:schemeClr val="accent5"/>
                </a:solidFill>
                <a:latin typeface="Arial"/>
              </a:rPr>
              <a:t>Stephen Guy </a:t>
            </a:r>
            <a:br>
              <a:rPr lang="en-AU" sz="1400">
                <a:solidFill>
                  <a:schemeClr val="tx2"/>
                </a:solidFill>
                <a:latin typeface="Arial"/>
                <a:ea typeface="Arial"/>
                <a:cs typeface="Arial"/>
              </a:rPr>
            </a:br>
            <a:r>
              <a:rPr lang="en-AU" sz="1400">
                <a:solidFill>
                  <a:schemeClr val="bg1"/>
                </a:solidFill>
                <a:latin typeface="Arial"/>
              </a:rPr>
              <a:t>Chief Geologist</a:t>
            </a:r>
            <a:endParaRPr lang="en-AU">
              <a:solidFill>
                <a:schemeClr val="bg1"/>
              </a:solidFill>
              <a:cs typeface="Arial"/>
            </a:endParaRPr>
          </a:p>
        </p:txBody>
      </p:sp>
      <p:sp>
        <p:nvSpPr>
          <p:cNvPr id="24" name="Rectangle 23">
            <a:extLst>
              <a:ext uri="{FF2B5EF4-FFF2-40B4-BE49-F238E27FC236}">
                <a16:creationId xmlns:a16="http://schemas.microsoft.com/office/drawing/2014/main" id="{17268466-B5FB-8A9A-3FED-B23421C50033}"/>
              </a:ext>
            </a:extLst>
          </p:cNvPr>
          <p:cNvSpPr/>
          <p:nvPr/>
        </p:nvSpPr>
        <p:spPr>
          <a:xfrm>
            <a:off x="6239425" y="5460712"/>
            <a:ext cx="1913938" cy="7386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r>
              <a:rPr lang="en-AU" sz="1400" b="1">
                <a:solidFill>
                  <a:schemeClr val="accent5"/>
                </a:solidFill>
                <a:latin typeface="Arial"/>
              </a:rPr>
              <a:t>Adrianna Skok-Muir</a:t>
            </a:r>
            <a:br>
              <a:rPr lang="en-AU" sz="1400">
                <a:solidFill>
                  <a:schemeClr val="tx2"/>
                </a:solidFill>
                <a:latin typeface="Arial"/>
                <a:ea typeface="Arial"/>
                <a:cs typeface="Arial"/>
              </a:rPr>
            </a:br>
            <a:r>
              <a:rPr lang="en-AU" sz="1400">
                <a:solidFill>
                  <a:schemeClr val="bg1"/>
                </a:solidFill>
                <a:latin typeface="Arial"/>
              </a:rPr>
              <a:t>Group Mining Engineer</a:t>
            </a:r>
            <a:endParaRPr lang="en-AU">
              <a:solidFill>
                <a:schemeClr val="bg1"/>
              </a:solidFill>
              <a:cs typeface="Arial"/>
            </a:endParaRPr>
          </a:p>
        </p:txBody>
      </p:sp>
      <p:sp>
        <p:nvSpPr>
          <p:cNvPr id="27" name="Rectangle 26">
            <a:extLst>
              <a:ext uri="{FF2B5EF4-FFF2-40B4-BE49-F238E27FC236}">
                <a16:creationId xmlns:a16="http://schemas.microsoft.com/office/drawing/2014/main" id="{6AEE37AF-B505-87F4-DCD3-486EF8B62094}"/>
              </a:ext>
            </a:extLst>
          </p:cNvPr>
          <p:cNvSpPr/>
          <p:nvPr/>
        </p:nvSpPr>
        <p:spPr>
          <a:xfrm>
            <a:off x="10014756" y="3051032"/>
            <a:ext cx="1785763"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spAutoFit/>
          </a:bodyPr>
          <a:lstStyle/>
          <a:p>
            <a:r>
              <a:rPr lang="en-AU" sz="1400" b="1">
                <a:solidFill>
                  <a:schemeClr val="accent5"/>
                </a:solidFill>
                <a:latin typeface="Arial"/>
              </a:rPr>
              <a:t>Isabel Macchia</a:t>
            </a:r>
            <a:br>
              <a:rPr lang="en-AU" sz="1400">
                <a:solidFill>
                  <a:schemeClr val="tx1"/>
                </a:solidFill>
                <a:latin typeface="Arial"/>
                <a:ea typeface="Arial"/>
                <a:cs typeface="Arial"/>
              </a:rPr>
            </a:br>
            <a:r>
              <a:rPr lang="en-AU" sz="1400">
                <a:solidFill>
                  <a:schemeClr val="tx1"/>
                </a:solidFill>
                <a:latin typeface="Arial"/>
              </a:rPr>
              <a:t>Company Secretary</a:t>
            </a:r>
            <a:endParaRPr lang="en-AU">
              <a:solidFill>
                <a:schemeClr val="tx1"/>
              </a:solidFill>
              <a:cs typeface="Arial"/>
            </a:endParaRPr>
          </a:p>
        </p:txBody>
      </p:sp>
      <p:pic>
        <p:nvPicPr>
          <p:cNvPr id="14" name="Picture 13">
            <a:extLst>
              <a:ext uri="{FF2B5EF4-FFF2-40B4-BE49-F238E27FC236}">
                <a16:creationId xmlns:a16="http://schemas.microsoft.com/office/drawing/2014/main" id="{7810E08B-2126-2AFE-FEE3-3BAA01666A6D}"/>
              </a:ext>
            </a:extLst>
          </p:cNvPr>
          <p:cNvPicPr>
            <a:picLocks noChangeAspect="1"/>
          </p:cNvPicPr>
          <p:nvPr/>
        </p:nvPicPr>
        <p:blipFill rotWithShape="1">
          <a:blip r:embed="rId7">
            <a:extLst>
              <a:ext uri="{28A0092B-C50C-407E-A947-70E740481C1C}">
                <a14:useLocalDpi xmlns:a14="http://schemas.microsoft.com/office/drawing/2010/main" val="0"/>
              </a:ext>
            </a:extLst>
          </a:blip>
          <a:srcRect l="15599" t="10748" r="20170" b="41118"/>
          <a:stretch>
            <a:fillRect/>
          </a:stretch>
        </p:blipFill>
        <p:spPr>
          <a:xfrm rot="21249896">
            <a:off x="2534493" y="3994981"/>
            <a:ext cx="1254481" cy="1254481"/>
          </a:xfrm>
          <a:prstGeom prst="ellipse">
            <a:avLst/>
          </a:prstGeom>
          <a:ln w="63500">
            <a:solidFill>
              <a:schemeClr val="bg1"/>
            </a:solidFill>
          </a:ln>
        </p:spPr>
      </p:pic>
      <p:pic>
        <p:nvPicPr>
          <p:cNvPr id="18" name="Picture 17">
            <a:extLst>
              <a:ext uri="{FF2B5EF4-FFF2-40B4-BE49-F238E27FC236}">
                <a16:creationId xmlns:a16="http://schemas.microsoft.com/office/drawing/2014/main" id="{92E9114C-8DF9-5872-E5EE-B55F39F85CDB}"/>
              </a:ext>
            </a:extLst>
          </p:cNvPr>
          <p:cNvPicPr>
            <a:picLocks noChangeAspect="1"/>
          </p:cNvPicPr>
          <p:nvPr/>
        </p:nvPicPr>
        <p:blipFill rotWithShape="1">
          <a:blip r:embed="rId8">
            <a:extLst>
              <a:ext uri="{28A0092B-C50C-407E-A947-70E740481C1C}">
                <a14:useLocalDpi xmlns:a14="http://schemas.microsoft.com/office/drawing/2010/main" val="0"/>
              </a:ext>
            </a:extLst>
          </a:blip>
          <a:srcRect l="7272" t="11970" r="5118" b="29486"/>
          <a:stretch>
            <a:fillRect/>
          </a:stretch>
        </p:blipFill>
        <p:spPr>
          <a:xfrm>
            <a:off x="10179030" y="1532781"/>
            <a:ext cx="1392918" cy="1396205"/>
          </a:xfrm>
          <a:prstGeom prst="ellipse">
            <a:avLst/>
          </a:prstGeom>
          <a:ln w="57150">
            <a:gradFill>
              <a:gsLst>
                <a:gs pos="0">
                  <a:schemeClr val="accent5"/>
                </a:gs>
                <a:gs pos="100000">
                  <a:schemeClr val="accent1"/>
                </a:gs>
              </a:gsLst>
              <a:lin ang="5400000" scaled="1"/>
            </a:gradFill>
          </a:ln>
        </p:spPr>
      </p:pic>
      <p:pic>
        <p:nvPicPr>
          <p:cNvPr id="23" name="Picture 22">
            <a:extLst>
              <a:ext uri="{FF2B5EF4-FFF2-40B4-BE49-F238E27FC236}">
                <a16:creationId xmlns:a16="http://schemas.microsoft.com/office/drawing/2014/main" id="{7502A1F7-A270-44F9-A60C-3269E7A64E6B}"/>
              </a:ext>
            </a:extLst>
          </p:cNvPr>
          <p:cNvPicPr>
            <a:picLocks noChangeAspect="1"/>
          </p:cNvPicPr>
          <p:nvPr/>
        </p:nvPicPr>
        <p:blipFill rotWithShape="1">
          <a:blip r:embed="rId9">
            <a:extLst>
              <a:ext uri="{28A0092B-C50C-407E-A947-70E740481C1C}">
                <a14:useLocalDpi xmlns:a14="http://schemas.microsoft.com/office/drawing/2010/main" val="0"/>
              </a:ext>
            </a:extLst>
          </a:blip>
          <a:srcRect l="18228" t="12898" r="19786" b="40595"/>
          <a:stretch>
            <a:fillRect/>
          </a:stretch>
        </p:blipFill>
        <p:spPr>
          <a:xfrm>
            <a:off x="4390933" y="4002447"/>
            <a:ext cx="1254481" cy="1254481"/>
          </a:xfrm>
          <a:prstGeom prst="ellipse">
            <a:avLst/>
          </a:prstGeom>
          <a:ln w="63500">
            <a:solidFill>
              <a:schemeClr val="bg1"/>
            </a:solidFill>
          </a:ln>
        </p:spPr>
      </p:pic>
      <p:pic>
        <p:nvPicPr>
          <p:cNvPr id="33" name="Picture 32">
            <a:extLst>
              <a:ext uri="{FF2B5EF4-FFF2-40B4-BE49-F238E27FC236}">
                <a16:creationId xmlns:a16="http://schemas.microsoft.com/office/drawing/2014/main" id="{6DB19AE1-8E28-B264-CF0E-A50234E05E73}"/>
              </a:ext>
            </a:extLst>
          </p:cNvPr>
          <p:cNvPicPr>
            <a:picLocks noChangeAspect="1"/>
          </p:cNvPicPr>
          <p:nvPr/>
        </p:nvPicPr>
        <p:blipFill rotWithShape="1">
          <a:blip r:embed="rId10">
            <a:extLst>
              <a:ext uri="{28A0092B-C50C-407E-A947-70E740481C1C}">
                <a14:useLocalDpi xmlns:a14="http://schemas.microsoft.com/office/drawing/2010/main" val="0"/>
              </a:ext>
            </a:extLst>
          </a:blip>
          <a:srcRect l="9922" t="33946" r="28119" b="19579"/>
          <a:stretch>
            <a:fillRect/>
          </a:stretch>
        </p:blipFill>
        <p:spPr>
          <a:xfrm>
            <a:off x="596475" y="3994981"/>
            <a:ext cx="1254481" cy="1254481"/>
          </a:xfrm>
          <a:prstGeom prst="ellipse">
            <a:avLst/>
          </a:prstGeom>
          <a:ln w="63500">
            <a:solidFill>
              <a:schemeClr val="bg1"/>
            </a:solidFill>
          </a:ln>
        </p:spPr>
      </p:pic>
      <p:pic>
        <p:nvPicPr>
          <p:cNvPr id="35" name="Picture 34">
            <a:extLst>
              <a:ext uri="{FF2B5EF4-FFF2-40B4-BE49-F238E27FC236}">
                <a16:creationId xmlns:a16="http://schemas.microsoft.com/office/drawing/2014/main" id="{FBCFEA55-FAA9-A6E6-FF86-B2F2C3640CB1}"/>
              </a:ext>
            </a:extLst>
          </p:cNvPr>
          <p:cNvPicPr>
            <a:picLocks noChangeAspect="1"/>
          </p:cNvPicPr>
          <p:nvPr/>
        </p:nvPicPr>
        <p:blipFill rotWithShape="1">
          <a:blip r:embed="rId11">
            <a:extLst>
              <a:ext uri="{28A0092B-C50C-407E-A947-70E740481C1C}">
                <a14:useLocalDpi xmlns:a14="http://schemas.microsoft.com/office/drawing/2010/main" val="0"/>
              </a:ext>
            </a:extLst>
          </a:blip>
          <a:srcRect l="7373" t="17045" r="19833" b="28367"/>
          <a:stretch>
            <a:fillRect/>
          </a:stretch>
        </p:blipFill>
        <p:spPr>
          <a:xfrm>
            <a:off x="6423688" y="4060628"/>
            <a:ext cx="1254481" cy="1254481"/>
          </a:xfrm>
          <a:prstGeom prst="ellipse">
            <a:avLst/>
          </a:prstGeom>
          <a:ln w="63500">
            <a:solidFill>
              <a:schemeClr val="bg1"/>
            </a:solidFill>
          </a:ln>
        </p:spPr>
      </p:pic>
      <p:sp>
        <p:nvSpPr>
          <p:cNvPr id="4" name="Slide Number Placeholder 5">
            <a:extLst>
              <a:ext uri="{FF2B5EF4-FFF2-40B4-BE49-F238E27FC236}">
                <a16:creationId xmlns:a16="http://schemas.microsoft.com/office/drawing/2014/main" id="{E3B3ABF6-9CC3-7BD1-554A-6A0803CED14F}"/>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solidFill>
                  <a:schemeClr val="bg1"/>
                </a:solidFill>
              </a:rPr>
              <a:t>8</a:t>
            </a:fld>
            <a:endParaRPr lang="en-AU">
              <a:solidFill>
                <a:schemeClr val="bg1"/>
              </a:solidFill>
            </a:endParaRPr>
          </a:p>
        </p:txBody>
      </p:sp>
      <p:pic>
        <p:nvPicPr>
          <p:cNvPr id="6" name="Graphic 5">
            <a:extLst>
              <a:ext uri="{FF2B5EF4-FFF2-40B4-BE49-F238E27FC236}">
                <a16:creationId xmlns:a16="http://schemas.microsoft.com/office/drawing/2014/main" id="{A97B1D5C-B934-B2B2-17E1-B38BEAD293E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277997" y="6470859"/>
            <a:ext cx="1688179" cy="285326"/>
          </a:xfrm>
          <a:prstGeom prst="rect">
            <a:avLst/>
          </a:prstGeom>
        </p:spPr>
      </p:pic>
      <p:sp>
        <p:nvSpPr>
          <p:cNvPr id="9" name="Rectangle 8">
            <a:extLst>
              <a:ext uri="{FF2B5EF4-FFF2-40B4-BE49-F238E27FC236}">
                <a16:creationId xmlns:a16="http://schemas.microsoft.com/office/drawing/2014/main" id="{F74B8EF7-0872-0B7C-238A-E7E1488C9A62}"/>
              </a:ext>
            </a:extLst>
          </p:cNvPr>
          <p:cNvSpPr/>
          <p:nvPr/>
        </p:nvSpPr>
        <p:spPr>
          <a:xfrm>
            <a:off x="8364059" y="5478734"/>
            <a:ext cx="1913938"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r>
              <a:rPr lang="en-AU" sz="1400" b="1">
                <a:solidFill>
                  <a:schemeClr val="accent5"/>
                </a:solidFill>
                <a:latin typeface="Arial"/>
              </a:rPr>
              <a:t>Doug Flanagan</a:t>
            </a:r>
            <a:br>
              <a:rPr lang="en-AU" sz="1400">
                <a:solidFill>
                  <a:schemeClr val="tx2"/>
                </a:solidFill>
                <a:latin typeface="Arial"/>
                <a:ea typeface="Arial"/>
                <a:cs typeface="Arial"/>
              </a:rPr>
            </a:br>
            <a:r>
              <a:rPr lang="en-AU" sz="1400">
                <a:solidFill>
                  <a:schemeClr val="bg1"/>
                </a:solidFill>
                <a:latin typeface="Arial"/>
              </a:rPr>
              <a:t>Project Director</a:t>
            </a:r>
            <a:endParaRPr lang="en-AU">
              <a:solidFill>
                <a:schemeClr val="bg1"/>
              </a:solidFill>
              <a:cs typeface="Arial"/>
            </a:endParaRPr>
          </a:p>
        </p:txBody>
      </p:sp>
      <p:pic>
        <p:nvPicPr>
          <p:cNvPr id="10" name="Picture 9">
            <a:extLst>
              <a:ext uri="{FF2B5EF4-FFF2-40B4-BE49-F238E27FC236}">
                <a16:creationId xmlns:a16="http://schemas.microsoft.com/office/drawing/2014/main" id="{40CE1725-8102-6E15-DBE4-F02ED4E5110B}"/>
              </a:ext>
            </a:extLst>
          </p:cNvPr>
          <p:cNvPicPr>
            <a:picLocks noChangeAspect="1"/>
          </p:cNvPicPr>
          <p:nvPr/>
        </p:nvPicPr>
        <p:blipFill rotWithShape="1">
          <a:blip r:embed="rId14">
            <a:extLst>
              <a:ext uri="{28A0092B-C50C-407E-A947-70E740481C1C}">
                <a14:useLocalDpi xmlns:a14="http://schemas.microsoft.com/office/drawing/2010/main" val="0"/>
              </a:ext>
            </a:extLst>
          </a:blip>
          <a:srcRect t="1234" b="18766"/>
          <a:stretch>
            <a:fillRect/>
          </a:stretch>
        </p:blipFill>
        <p:spPr>
          <a:xfrm>
            <a:off x="8374865" y="4022517"/>
            <a:ext cx="1254481" cy="1254481"/>
          </a:xfrm>
          <a:prstGeom prst="ellipse">
            <a:avLst/>
          </a:prstGeom>
          <a:ln w="63500">
            <a:solidFill>
              <a:schemeClr val="bg1"/>
            </a:solidFill>
          </a:ln>
        </p:spPr>
      </p:pic>
      <p:sp>
        <p:nvSpPr>
          <p:cNvPr id="11" name="Rectangle 10">
            <a:extLst>
              <a:ext uri="{FF2B5EF4-FFF2-40B4-BE49-F238E27FC236}">
                <a16:creationId xmlns:a16="http://schemas.microsoft.com/office/drawing/2014/main" id="{A300BDFC-76F4-4263-EF02-B626E029D391}"/>
              </a:ext>
            </a:extLst>
          </p:cNvPr>
          <p:cNvSpPr/>
          <p:nvPr/>
        </p:nvSpPr>
        <p:spPr>
          <a:xfrm>
            <a:off x="10151855" y="5516630"/>
            <a:ext cx="1913938" cy="52322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spAutoFit/>
          </a:bodyPr>
          <a:lstStyle/>
          <a:p>
            <a:r>
              <a:rPr lang="en-AU" sz="1400" b="1">
                <a:solidFill>
                  <a:schemeClr val="accent5"/>
                </a:solidFill>
                <a:latin typeface="Arial"/>
              </a:rPr>
              <a:t>Dirk Richards</a:t>
            </a:r>
            <a:br>
              <a:rPr lang="en-AU" sz="1400">
                <a:solidFill>
                  <a:schemeClr val="tx2"/>
                </a:solidFill>
                <a:latin typeface="Arial"/>
                <a:ea typeface="Arial"/>
                <a:cs typeface="Arial"/>
              </a:rPr>
            </a:br>
            <a:r>
              <a:rPr lang="en-AU" sz="1400">
                <a:solidFill>
                  <a:schemeClr val="bg1"/>
                </a:solidFill>
                <a:latin typeface="Arial"/>
              </a:rPr>
              <a:t>Project Manager</a:t>
            </a:r>
            <a:endParaRPr lang="en-AU">
              <a:solidFill>
                <a:schemeClr val="bg1"/>
              </a:solidFill>
              <a:cs typeface="Arial"/>
            </a:endParaRPr>
          </a:p>
        </p:txBody>
      </p:sp>
      <p:pic>
        <p:nvPicPr>
          <p:cNvPr id="15" name="Picture 14">
            <a:extLst>
              <a:ext uri="{FF2B5EF4-FFF2-40B4-BE49-F238E27FC236}">
                <a16:creationId xmlns:a16="http://schemas.microsoft.com/office/drawing/2014/main" id="{E1C009A7-CD2A-6AF5-D4AF-3916B433C32D}"/>
              </a:ext>
            </a:extLst>
          </p:cNvPr>
          <p:cNvPicPr>
            <a:picLocks noChangeAspect="1"/>
          </p:cNvPicPr>
          <p:nvPr/>
        </p:nvPicPr>
        <p:blipFill rotWithShape="1">
          <a:blip r:embed="rId15">
            <a:extLst>
              <a:ext uri="{28A0092B-C50C-407E-A947-70E740481C1C}">
                <a14:useLocalDpi xmlns:a14="http://schemas.microsoft.com/office/drawing/2010/main" val="0"/>
              </a:ext>
            </a:extLst>
          </a:blip>
          <a:srcRect t="14858" b="5122"/>
          <a:stretch>
            <a:fillRect/>
          </a:stretch>
        </p:blipFill>
        <p:spPr>
          <a:xfrm>
            <a:off x="10277997" y="4060629"/>
            <a:ext cx="1254481" cy="1254481"/>
          </a:xfrm>
          <a:prstGeom prst="ellipse">
            <a:avLst/>
          </a:prstGeom>
          <a:ln w="63500">
            <a:solidFill>
              <a:schemeClr val="bg1"/>
            </a:solidFill>
          </a:ln>
        </p:spPr>
      </p:pic>
    </p:spTree>
    <p:extLst>
      <p:ext uri="{BB962C8B-B14F-4D97-AF65-F5344CB8AC3E}">
        <p14:creationId xmlns:p14="http://schemas.microsoft.com/office/powerpoint/2010/main" val="2103192299"/>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F22801-6F34-1A77-041D-AC8A70FC6ECC}"/>
              </a:ext>
            </a:extLst>
          </p:cNvPr>
          <p:cNvSpPr>
            <a:spLocks noGrp="1"/>
          </p:cNvSpPr>
          <p:nvPr>
            <p:ph type="title"/>
          </p:nvPr>
        </p:nvSpPr>
        <p:spPr/>
        <p:txBody>
          <a:bodyPr/>
          <a:lstStyle/>
          <a:p>
            <a:r>
              <a:rPr lang="en-AU"/>
              <a:t>Project portfolio</a:t>
            </a:r>
          </a:p>
        </p:txBody>
      </p:sp>
      <p:sp>
        <p:nvSpPr>
          <p:cNvPr id="6" name="Content Placeholder 5">
            <a:extLst>
              <a:ext uri="{FF2B5EF4-FFF2-40B4-BE49-F238E27FC236}">
                <a16:creationId xmlns:a16="http://schemas.microsoft.com/office/drawing/2014/main" id="{9F897256-24B5-EC6E-3F79-28E7AA91B782}"/>
              </a:ext>
            </a:extLst>
          </p:cNvPr>
          <p:cNvSpPr>
            <a:spLocks noGrp="1"/>
          </p:cNvSpPr>
          <p:nvPr>
            <p:ph sz="half" idx="1"/>
          </p:nvPr>
        </p:nvSpPr>
        <p:spPr>
          <a:xfrm>
            <a:off x="357809" y="1361130"/>
            <a:ext cx="4462284" cy="4815833"/>
          </a:xfrm>
        </p:spPr>
        <p:txBody>
          <a:bodyPr vert="horz" lIns="91440" tIns="45720" rIns="91440" bIns="45720" rtlCol="0" anchor="t">
            <a:noAutofit/>
          </a:bodyPr>
          <a:lstStyle/>
          <a:p>
            <a:pPr>
              <a:lnSpc>
                <a:spcPct val="100000"/>
              </a:lnSpc>
              <a:spcBef>
                <a:spcPts val="600"/>
              </a:spcBef>
              <a:buClr>
                <a:schemeClr val="accent1"/>
              </a:buClr>
              <a:buSzPct val="120000"/>
            </a:pPr>
            <a:r>
              <a:rPr lang="en-US" sz="1800" b="1"/>
              <a:t>Large 1,167km</a:t>
            </a:r>
            <a:r>
              <a:rPr lang="en-US" sz="1800" b="1" baseline="30000"/>
              <a:t>2</a:t>
            </a:r>
            <a:r>
              <a:rPr lang="en-US" sz="1800" b="1"/>
              <a:t> land package </a:t>
            </a:r>
            <a:r>
              <a:rPr lang="en-AU" sz="1800"/>
              <a:t>in an attractive geological setting centred around Kalgoorlie / Coolgardie</a:t>
            </a:r>
          </a:p>
          <a:p>
            <a:pPr>
              <a:spcBef>
                <a:spcPts val="600"/>
              </a:spcBef>
              <a:buSzPct val="120000"/>
            </a:pPr>
            <a:r>
              <a:rPr lang="en-AU" sz="1800" b="1"/>
              <a:t>1.9Moz Group Mineral Resource</a:t>
            </a:r>
            <a:r>
              <a:rPr lang="en-US" sz="1800" b="1" baseline="30000"/>
              <a:t>1</a:t>
            </a:r>
            <a:r>
              <a:rPr lang="en-AU" sz="1800" b="1"/>
              <a:t> (34.3Mt @ 1.7g/t Au)</a:t>
            </a:r>
            <a:r>
              <a:rPr lang="en-AU" sz="1800"/>
              <a:t> with ~50% contained within the cornerstone </a:t>
            </a:r>
            <a:r>
              <a:rPr lang="en-AU" sz="1800" err="1"/>
              <a:t>Burbanks</a:t>
            </a:r>
            <a:r>
              <a:rPr lang="en-AU" sz="1800"/>
              <a:t> and </a:t>
            </a:r>
            <a:r>
              <a:rPr lang="en-AU" sz="1800" err="1"/>
              <a:t>Boorara</a:t>
            </a:r>
            <a:r>
              <a:rPr lang="en-AU" sz="1800"/>
              <a:t> deposits</a:t>
            </a:r>
            <a:endParaRPr lang="en-AU" sz="1800">
              <a:cs typeface="Arial"/>
            </a:endParaRPr>
          </a:p>
          <a:p>
            <a:pPr>
              <a:lnSpc>
                <a:spcPct val="100000"/>
              </a:lnSpc>
              <a:spcBef>
                <a:spcPts val="600"/>
              </a:spcBef>
              <a:buClr>
                <a:schemeClr val="accent1"/>
              </a:buClr>
              <a:buSzPct val="120000"/>
            </a:pPr>
            <a:r>
              <a:rPr lang="en-US" sz="1800" b="1"/>
              <a:t>2.2Mtpa Black Swan processing plant – </a:t>
            </a:r>
            <a:r>
              <a:rPr lang="en-US" sz="1800"/>
              <a:t>standalone processing hub to unlock the value of the significant resources base</a:t>
            </a:r>
            <a:endParaRPr lang="en-US" sz="1800">
              <a:cs typeface="Arial"/>
            </a:endParaRPr>
          </a:p>
          <a:p>
            <a:pPr>
              <a:spcBef>
                <a:spcPts val="600"/>
              </a:spcBef>
              <a:buSzPct val="120000"/>
            </a:pPr>
            <a:r>
              <a:rPr lang="en-US" sz="1800"/>
              <a:t>Additional value and optionality from the high-grade </a:t>
            </a:r>
            <a:r>
              <a:rPr lang="en-US" sz="1800" b="1"/>
              <a:t>Nimbus Silver-Zinc </a:t>
            </a:r>
            <a:r>
              <a:rPr lang="en-US" sz="1800"/>
              <a:t>deposit (</a:t>
            </a:r>
            <a:r>
              <a:rPr lang="en-US" sz="1800" b="1"/>
              <a:t>contains </a:t>
            </a:r>
            <a:r>
              <a:rPr lang="en-AU" sz="1800" b="1"/>
              <a:t>20.2Moz Ag, 104kt Zn, and 77koz Au</a:t>
            </a:r>
            <a:r>
              <a:rPr lang="en-AU" sz="1800"/>
              <a:t>) located 44km from Black Swan</a:t>
            </a:r>
            <a:endParaRPr lang="en-AU" sz="1800">
              <a:cs typeface="Arial"/>
            </a:endParaRPr>
          </a:p>
          <a:p>
            <a:pPr>
              <a:spcBef>
                <a:spcPts val="600"/>
              </a:spcBef>
            </a:pPr>
            <a:endParaRPr lang="en-AU"/>
          </a:p>
        </p:txBody>
      </p:sp>
      <p:sp>
        <p:nvSpPr>
          <p:cNvPr id="8" name="Text Placeholder 2">
            <a:extLst>
              <a:ext uri="{FF2B5EF4-FFF2-40B4-BE49-F238E27FC236}">
                <a16:creationId xmlns:a16="http://schemas.microsoft.com/office/drawing/2014/main" id="{8FE89C39-541A-5169-29DC-FF4E13784F98}"/>
              </a:ext>
            </a:extLst>
          </p:cNvPr>
          <p:cNvSpPr txBox="1">
            <a:spLocks/>
          </p:cNvSpPr>
          <p:nvPr/>
        </p:nvSpPr>
        <p:spPr>
          <a:xfrm>
            <a:off x="361395" y="799806"/>
            <a:ext cx="11704398" cy="281572"/>
          </a:xfrm>
          <a:prstGeom prst="rect">
            <a:avLst/>
          </a:prstGeom>
        </p:spPr>
        <p:txBody>
          <a:bodyPr>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a:solidFill>
                  <a:schemeClr val="accent5"/>
                </a:solidFill>
              </a:rPr>
              <a:t>Strategically constructed gold portfolio centered around major geological structures</a:t>
            </a:r>
          </a:p>
        </p:txBody>
      </p:sp>
      <p:sp>
        <p:nvSpPr>
          <p:cNvPr id="3" name="TextBox 2">
            <a:extLst>
              <a:ext uri="{FF2B5EF4-FFF2-40B4-BE49-F238E27FC236}">
                <a16:creationId xmlns:a16="http://schemas.microsoft.com/office/drawing/2014/main" id="{D4A757B3-8E17-3A1C-D1D1-82008DF538DF}"/>
              </a:ext>
            </a:extLst>
          </p:cNvPr>
          <p:cNvSpPr txBox="1"/>
          <p:nvPr/>
        </p:nvSpPr>
        <p:spPr>
          <a:xfrm>
            <a:off x="560070" y="6536269"/>
            <a:ext cx="6094476" cy="215444"/>
          </a:xfrm>
          <a:prstGeom prst="rect">
            <a:avLst/>
          </a:prstGeom>
          <a:noFill/>
        </p:spPr>
        <p:txBody>
          <a:bodyPr wrap="square">
            <a:spAutoFit/>
          </a:bodyPr>
          <a:lstStyle/>
          <a:p>
            <a:r>
              <a:rPr lang="en-AU" sz="800">
                <a:solidFill>
                  <a:schemeClr val="bg1">
                    <a:lumMod val="50000"/>
                  </a:schemeClr>
                </a:solidFill>
              </a:rPr>
              <a:t>1. Refer ASX Announcement </a:t>
            </a:r>
            <a:r>
              <a:rPr lang="en-AU" sz="800" i="1">
                <a:solidFill>
                  <a:schemeClr val="bg1">
                    <a:lumMod val="50000"/>
                  </a:schemeClr>
                </a:solidFill>
              </a:rPr>
              <a:t>“Gold Mineral Resources Update”</a:t>
            </a:r>
            <a:r>
              <a:rPr lang="en-AU" sz="800">
                <a:solidFill>
                  <a:schemeClr val="bg1">
                    <a:lumMod val="50000"/>
                  </a:schemeClr>
                </a:solidFill>
              </a:rPr>
              <a:t> dated 13 February 2026</a:t>
            </a:r>
          </a:p>
        </p:txBody>
      </p:sp>
      <p:pic>
        <p:nvPicPr>
          <p:cNvPr id="9" name="Picture 8">
            <a:extLst>
              <a:ext uri="{FF2B5EF4-FFF2-40B4-BE49-F238E27FC236}">
                <a16:creationId xmlns:a16="http://schemas.microsoft.com/office/drawing/2014/main" id="{1ECE3777-25C6-3212-F171-FBE638498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6205" y="1229977"/>
            <a:ext cx="7227986" cy="5111322"/>
          </a:xfrm>
          <a:prstGeom prst="rect">
            <a:avLst/>
          </a:prstGeom>
        </p:spPr>
      </p:pic>
      <p:sp>
        <p:nvSpPr>
          <p:cNvPr id="2" name="Slide Number Placeholder 5">
            <a:extLst>
              <a:ext uri="{FF2B5EF4-FFF2-40B4-BE49-F238E27FC236}">
                <a16:creationId xmlns:a16="http://schemas.microsoft.com/office/drawing/2014/main" id="{0442FCDB-4A6E-E36D-8547-3749C80951E1}"/>
              </a:ext>
            </a:extLst>
          </p:cNvPr>
          <p:cNvSpPr>
            <a:spLocks noGrp="1"/>
          </p:cNvSpPr>
          <p:nvPr>
            <p:ph type="sldNum" sz="quarter" idx="12"/>
          </p:nvPr>
        </p:nvSpPr>
        <p:spPr>
          <a:xfrm>
            <a:off x="9783596" y="6418227"/>
            <a:ext cx="427652" cy="365125"/>
          </a:xfrm>
        </p:spPr>
        <p:txBody>
          <a:bodyPr/>
          <a:lstStyle/>
          <a:p>
            <a:fld id="{55F9E035-6E99-4E5E-8692-F860D1F22345}" type="slidenum">
              <a:rPr lang="en-AU" smtClean="0"/>
              <a:t>9</a:t>
            </a:fld>
            <a:endParaRPr lang="en-AU"/>
          </a:p>
        </p:txBody>
      </p:sp>
      <p:grpSp>
        <p:nvGrpSpPr>
          <p:cNvPr id="4" name="Group 3">
            <a:extLst>
              <a:ext uri="{FF2B5EF4-FFF2-40B4-BE49-F238E27FC236}">
                <a16:creationId xmlns:a16="http://schemas.microsoft.com/office/drawing/2014/main" id="{45D3F49F-BA1E-8421-D463-82C9D4149A33}"/>
              </a:ext>
            </a:extLst>
          </p:cNvPr>
          <p:cNvGrpSpPr/>
          <p:nvPr/>
        </p:nvGrpSpPr>
        <p:grpSpPr>
          <a:xfrm>
            <a:off x="10289589" y="1741984"/>
            <a:ext cx="1316384" cy="413670"/>
            <a:chOff x="10482470" y="1620540"/>
            <a:chExt cx="1316384" cy="413670"/>
          </a:xfrm>
        </p:grpSpPr>
        <p:sp>
          <p:nvSpPr>
            <p:cNvPr id="7" name="Rectangle 6">
              <a:extLst>
                <a:ext uri="{FF2B5EF4-FFF2-40B4-BE49-F238E27FC236}">
                  <a16:creationId xmlns:a16="http://schemas.microsoft.com/office/drawing/2014/main" id="{00C4009B-D071-78C7-BDAB-36D4993B77C8}"/>
                </a:ext>
              </a:extLst>
            </p:cNvPr>
            <p:cNvSpPr/>
            <p:nvPr/>
          </p:nvSpPr>
          <p:spPr>
            <a:xfrm>
              <a:off x="10482470" y="1620540"/>
              <a:ext cx="1316384" cy="4136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Graphic 9">
              <a:extLst>
                <a:ext uri="{FF2B5EF4-FFF2-40B4-BE49-F238E27FC236}">
                  <a16:creationId xmlns:a16="http://schemas.microsoft.com/office/drawing/2014/main" id="{846A707D-1E04-4838-3C25-7D013CB21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82572" y="1733050"/>
              <a:ext cx="1116179" cy="188650"/>
            </a:xfrm>
            <a:prstGeom prst="rect">
              <a:avLst/>
            </a:prstGeom>
          </p:spPr>
        </p:pic>
      </p:grpSp>
    </p:spTree>
    <p:extLst>
      <p:ext uri="{BB962C8B-B14F-4D97-AF65-F5344CB8AC3E}">
        <p14:creationId xmlns:p14="http://schemas.microsoft.com/office/powerpoint/2010/main" val="3146362313"/>
      </p:ext>
    </p:extLst>
  </p:cSld>
  <p:clrMapOvr>
    <a:masterClrMapping/>
  </p:clrMapOvr>
  <mc:AlternateContent xmlns:mc="http://schemas.openxmlformats.org/markup-compatibility/2006">
    <mc:Choice xmlns:p14="http://schemas.microsoft.com/office/powerpoint/2010/main" Requires="p14">
      <p:transition p14:dur="10" advClick="0"/>
    </mc:Choice>
    <mc:Fallback>
      <p:transition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New HRZ">
      <a:dk1>
        <a:srgbClr val="2C2D2D"/>
      </a:dk1>
      <a:lt1>
        <a:sysClr val="window" lastClr="FFFFFF"/>
      </a:lt1>
      <a:dk2>
        <a:srgbClr val="2C2D2D"/>
      </a:dk2>
      <a:lt2>
        <a:srgbClr val="E8E8E8"/>
      </a:lt2>
      <a:accent1>
        <a:srgbClr val="B62F26"/>
      </a:accent1>
      <a:accent2>
        <a:srgbClr val="E7AD22"/>
      </a:accent2>
      <a:accent3>
        <a:srgbClr val="86E1FA"/>
      </a:accent3>
      <a:accent4>
        <a:srgbClr val="C86E29"/>
      </a:accent4>
      <a:accent5>
        <a:srgbClr val="ED5F23"/>
      </a:accent5>
      <a:accent6>
        <a:srgbClr val="691D0F"/>
      </a:accent6>
      <a:hlink>
        <a:srgbClr val="ED5F23"/>
      </a:hlink>
      <a:folHlink>
        <a:srgbClr val="E7AD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ew HRZ">
    <a:dk1>
      <a:srgbClr val="2C2D2D"/>
    </a:dk1>
    <a:lt1>
      <a:sysClr val="window" lastClr="FFFFFF"/>
    </a:lt1>
    <a:dk2>
      <a:srgbClr val="2C2D2D"/>
    </a:dk2>
    <a:lt2>
      <a:srgbClr val="E8E8E8"/>
    </a:lt2>
    <a:accent1>
      <a:srgbClr val="B62F26"/>
    </a:accent1>
    <a:accent2>
      <a:srgbClr val="E7AD22"/>
    </a:accent2>
    <a:accent3>
      <a:srgbClr val="86E1FA"/>
    </a:accent3>
    <a:accent4>
      <a:srgbClr val="C86E29"/>
    </a:accent4>
    <a:accent5>
      <a:srgbClr val="ED5F23"/>
    </a:accent5>
    <a:accent6>
      <a:srgbClr val="691D0F"/>
    </a:accent6>
    <a:hlink>
      <a:srgbClr val="ED5F23"/>
    </a:hlink>
    <a:folHlink>
      <a:srgbClr val="E7AD2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2CAAD88A91234F9371A792AEDCA2B5" ma:contentTypeVersion="11" ma:contentTypeDescription="Create a new document." ma:contentTypeScope="" ma:versionID="53544b075b38479a77ef71b9dea85ed7">
  <xsd:schema xmlns:xsd="http://www.w3.org/2001/XMLSchema" xmlns:xs="http://www.w3.org/2001/XMLSchema" xmlns:p="http://schemas.microsoft.com/office/2006/metadata/properties" xmlns:ns2="3910316d-57ca-45a4-bbdb-bb71a1be0901" xmlns:ns3="01bdee85-1de9-4bf2-90ac-7d1961771701" targetNamespace="http://schemas.microsoft.com/office/2006/metadata/properties" ma:root="true" ma:fieldsID="9d06b95a514bee52064167e9cf2f45bc" ns2:_="" ns3:_="">
    <xsd:import namespace="3910316d-57ca-45a4-bbdb-bb71a1be0901"/>
    <xsd:import namespace="01bdee85-1de9-4bf2-90ac-7d196177170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10316d-57ca-45a4-bbdb-bb71a1be09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ad40b1f-8897-4659-a9a0-f602399af6a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1bdee85-1de9-4bf2-90ac-7d196177170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0c1b615-36ef-483f-ab26-0ae8846516ac}" ma:internalName="TaxCatchAll" ma:showField="CatchAllData" ma:web="01bdee85-1de9-4bf2-90ac-7d196177170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1bdee85-1de9-4bf2-90ac-7d1961771701" xsi:nil="true"/>
    <lcf76f155ced4ddcb4097134ff3c332f xmlns="3910316d-57ca-45a4-bbdb-bb71a1be090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73AEA1-07C8-4C2E-BCDF-2C4C32F531E3}">
  <ds:schemaRefs>
    <ds:schemaRef ds:uri="01bdee85-1de9-4bf2-90ac-7d1961771701"/>
    <ds:schemaRef ds:uri="3910316d-57ca-45a4-bbdb-bb71a1be090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8D27D4D-9A6E-4754-8E1A-4F186C196BCD}">
  <ds:schemaRefs>
    <ds:schemaRef ds:uri="01bdee85-1de9-4bf2-90ac-7d1961771701"/>
    <ds:schemaRef ds:uri="3910316d-57ca-45a4-bbdb-bb71a1be09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6E71C4B-8D09-4E25-8C9F-122E7B9C95F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5948</Words>
  <Application>Microsoft Office PowerPoint</Application>
  <PresentationFormat>Widescreen</PresentationFormat>
  <Paragraphs>995</Paragraphs>
  <Slides>29</Slides>
  <Notes>9</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7" baseType="lpstr">
      <vt:lpstr>Aptos</vt:lpstr>
      <vt:lpstr>Arial</vt:lpstr>
      <vt:lpstr>Inter</vt:lpstr>
      <vt:lpstr>Nirmala Text</vt:lpstr>
      <vt:lpstr>Nirmala UI</vt:lpstr>
      <vt:lpstr>Wingdings 2</vt:lpstr>
      <vt:lpstr>Office Theme</vt:lpstr>
      <vt:lpstr>think-cell Slide</vt:lpstr>
      <vt:lpstr>   Australia's Next Standalone Gold Producer in the Heart of WA Goldfields</vt:lpstr>
      <vt:lpstr>PowerPoint Presentation</vt:lpstr>
      <vt:lpstr>Important disclaimers</vt:lpstr>
      <vt:lpstr>Important disclaimers</vt:lpstr>
      <vt:lpstr>Investment proposition</vt:lpstr>
      <vt:lpstr>Positive Black Swan Study Results and Equity Raising</vt:lpstr>
      <vt:lpstr>Maritana Minerals – at a glance</vt:lpstr>
      <vt:lpstr>Maritana Minerals – Board and Management</vt:lpstr>
      <vt:lpstr>Project portfolio</vt:lpstr>
      <vt:lpstr>Our Strategy</vt:lpstr>
      <vt:lpstr>Production Ready</vt:lpstr>
      <vt:lpstr>Black Swan Processing Hub1 </vt:lpstr>
      <vt:lpstr>Black Swan Processing Hub</vt:lpstr>
      <vt:lpstr>Production ramp-up </vt:lpstr>
      <vt:lpstr>Hub and Spoke Model producing 546koz in 5 years</vt:lpstr>
      <vt:lpstr>Benefits of the Black Swan refurbishment</vt:lpstr>
      <vt:lpstr>Study Outcomes - Robust economic outcomes</vt:lpstr>
      <vt:lpstr>Key Milestones and Timing</vt:lpstr>
      <vt:lpstr>Project Upside</vt:lpstr>
      <vt:lpstr>Burbanks high-grade underground mine</vt:lpstr>
      <vt:lpstr>Black Swan exploration potential</vt:lpstr>
      <vt:lpstr>Platform for regional consolidation</vt:lpstr>
      <vt:lpstr>An Emerging Standalone Gold Producer</vt:lpstr>
      <vt:lpstr>Contact Us</vt:lpstr>
      <vt:lpstr>Mineral Resource1 Estimate</vt:lpstr>
      <vt:lpstr>Ore Reserve1 Estimate</vt:lpstr>
      <vt:lpstr>Mineral Resource1 Estimate</vt:lpstr>
      <vt:lpstr>Mineral Resource &amp; Ore Reserve disclosure</vt:lpstr>
      <vt:lpstr>Mineral Resource &amp; Ore Reserve disclosure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Australia's Next Standalone Gold Producer in the Heart of WA Goldfields</dc:title>
  <dc:creator>Julia Petrovski</dc:creator>
  <cp:lastModifiedBy>Christian Price</cp:lastModifiedBy>
  <cp:revision>2</cp:revision>
  <cp:lastPrinted>2026-04-14T02:24:13Z</cp:lastPrinted>
  <dcterms:created xsi:type="dcterms:W3CDTF">2025-02-28T06:25:51Z</dcterms:created>
  <dcterms:modified xsi:type="dcterms:W3CDTF">2026-04-14T12:30:39Z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0x010100792CAAD88A91234F9371A792AEDCA2B5</vt:lpwstr>
  </property>
</Properties>
</file>